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8" r:id="rId3"/>
    <p:sldId id="259" r:id="rId4"/>
    <p:sldId id="327" r:id="rId5"/>
    <p:sldId id="326" r:id="rId6"/>
    <p:sldId id="328" r:id="rId7"/>
    <p:sldId id="329" r:id="rId8"/>
    <p:sldId id="261" r:id="rId9"/>
    <p:sldId id="262" r:id="rId10"/>
    <p:sldId id="308" r:id="rId11"/>
    <p:sldId id="330" r:id="rId12"/>
    <p:sldId id="331" r:id="rId13"/>
    <p:sldId id="354" r:id="rId14"/>
    <p:sldId id="309" r:id="rId15"/>
    <p:sldId id="310" r:id="rId16"/>
    <p:sldId id="355" r:id="rId17"/>
    <p:sldId id="356" r:id="rId18"/>
    <p:sldId id="357" r:id="rId19"/>
    <p:sldId id="358" r:id="rId20"/>
    <p:sldId id="359" r:id="rId21"/>
    <p:sldId id="360" r:id="rId22"/>
    <p:sldId id="361" r:id="rId23"/>
    <p:sldId id="313" r:id="rId24"/>
    <p:sldId id="362" r:id="rId25"/>
    <p:sldId id="363" r:id="rId26"/>
    <p:sldId id="364" r:id="rId27"/>
    <p:sldId id="365" r:id="rId28"/>
    <p:sldId id="366" r:id="rId29"/>
    <p:sldId id="367" r:id="rId30"/>
    <p:sldId id="266" r:id="rId31"/>
    <p:sldId id="275" r:id="rId32"/>
    <p:sldId id="325" r:id="rId33"/>
  </p:sldIdLst>
  <p:sldSz cx="9144000" cy="5143500" type="screen16x9"/>
  <p:notesSz cx="6858000" cy="9144000"/>
  <p:embeddedFontLst>
    <p:embeddedFont>
      <p:font typeface="Abadi" panose="020B0604020104020204" pitchFamily="34" charset="0"/>
      <p:regular r:id="rId35"/>
    </p:embeddedFont>
    <p:embeddedFont>
      <p:font typeface="Abel" panose="02000506030000020004" pitchFamily="2" charset="0"/>
      <p:regular r:id="rId36"/>
    </p:embeddedFont>
    <p:embeddedFont>
      <p:font typeface="Montserrat" panose="00000500000000000000" pitchFamily="2" charset="0"/>
      <p:regular r:id="rId37"/>
      <p:bold r:id="rId38"/>
      <p:italic r:id="rId39"/>
      <p:boldItalic r:id="rId40"/>
    </p:embeddedFont>
    <p:embeddedFont>
      <p:font typeface="Montserrat Black" panose="00000A00000000000000" pitchFamily="2" charset="0"/>
      <p:bold r:id="rId41"/>
      <p:boldItalic r:id="rId42"/>
    </p:embeddedFont>
    <p:embeddedFont>
      <p:font typeface="Montserrat ExtraBold" panose="00000900000000000000" pitchFamily="2" charset="0"/>
      <p:bold r:id="rId43"/>
      <p:boldItalic r:id="rId44"/>
    </p:embeddedFont>
    <p:embeddedFont>
      <p:font typeface="Montserrat SemiBold" panose="00000700000000000000" pitchFamily="2" charset="0"/>
      <p:regular r:id="rId45"/>
      <p:bold r:id="rId46"/>
      <p:italic r:id="rId47"/>
      <p:boldItalic r:id="rId48"/>
    </p:embeddedFont>
    <p:embeddedFont>
      <p:font typeface="Poppins" panose="00000500000000000000"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F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D6D6A-FBAF-4EC6-A7D1-0AF4DEF601F8}">
  <a:tblStyle styleId="{24AD6D6A-FBAF-4EC6-A7D1-0AF4DEF60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73" autoAdjust="0"/>
  </p:normalViewPr>
  <p:slideViewPr>
    <p:cSldViewPr snapToGrid="0">
      <p:cViewPr varScale="1">
        <p:scale>
          <a:sx n="102" d="100"/>
          <a:sy n="102" d="100"/>
        </p:scale>
        <p:origin x="1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732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6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42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830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1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7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016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515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37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1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05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292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086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87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104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8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17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11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918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23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d6434f747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d6434f74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58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80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9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1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5"/>
        <p:cNvGrpSpPr/>
        <p:nvPr/>
      </p:nvGrpSpPr>
      <p:grpSpPr>
        <a:xfrm>
          <a:off x="0" y="0"/>
          <a:ext cx="0" cy="0"/>
          <a:chOff x="0" y="0"/>
          <a:chExt cx="0" cy="0"/>
        </a:xfrm>
      </p:grpSpPr>
      <p:sp>
        <p:nvSpPr>
          <p:cNvPr id="46" name="Google Shape;46;p8"/>
          <p:cNvSpPr/>
          <p:nvPr/>
        </p:nvSpPr>
        <p:spPr>
          <a:xfrm>
            <a:off x="985984" y="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52070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Black"/>
              <a:buNone/>
              <a:defRPr sz="72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8" name="Google Shape;108;p16"/>
          <p:cNvSpPr txBox="1">
            <a:spLocks noGrp="1"/>
          </p:cNvSpPr>
          <p:nvPr>
            <p:ph type="subTitle" idx="1"/>
          </p:nvPr>
        </p:nvSpPr>
        <p:spPr>
          <a:xfrm>
            <a:off x="4572050" y="2571600"/>
            <a:ext cx="3229200" cy="123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9" name="Google Shape;109;p16"/>
          <p:cNvSpPr/>
          <p:nvPr/>
        </p:nvSpPr>
        <p:spPr>
          <a:xfrm>
            <a:off x="-58741"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813723" y="-50"/>
            <a:ext cx="59787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134"/>
        <p:cNvGrpSpPr/>
        <p:nvPr/>
      </p:nvGrpSpPr>
      <p:grpSpPr>
        <a:xfrm>
          <a:off x="0" y="0"/>
          <a:ext cx="0" cy="0"/>
          <a:chOff x="0" y="0"/>
          <a:chExt cx="0" cy="0"/>
        </a:xfrm>
      </p:grpSpPr>
      <p:sp>
        <p:nvSpPr>
          <p:cNvPr id="135" name="Google Shape;135;p19"/>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9" name="Google Shape;139;p19"/>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0" name="Google Shape;140;p19"/>
          <p:cNvSpPr txBox="1">
            <a:spLocks noGrp="1"/>
          </p:cNvSpPr>
          <p:nvPr>
            <p:ph type="title" idx="2" hasCustomPrompt="1"/>
          </p:nvPr>
        </p:nvSpPr>
        <p:spPr>
          <a:xfrm>
            <a:off x="2012132" y="204841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1" name="Google Shape;141;p19"/>
          <p:cNvSpPr txBox="1">
            <a:spLocks noGrp="1"/>
          </p:cNvSpPr>
          <p:nvPr>
            <p:ph type="subTitle" idx="3"/>
          </p:nvPr>
        </p:nvSpPr>
        <p:spPr>
          <a:xfrm>
            <a:off x="2012000" y="2799023"/>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2" name="Google Shape;142;p19"/>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3" name="Google Shape;143;p19"/>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2" r:id="rId6"/>
    <p:sldLayoutId id="2147483663"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file/d/1oebLWE6TFEC1Yix7CrDRP-FvPtNPxEVj/view?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oom.com/share/fd5d07602fa04530a0209a6bb0d357e2?sid=c97d33e5-4b25-412d-bb78-68d6d9d48c6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hindeYash/Impact_of_Car_Features_Analysis"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hyperlink" Target="https://www.loom.com/share/fd5d07602fa04530a0209a6bb0d357e2?sid=c97d33e5-4b25-412d-bb78-68d6d9d48c61" TargetMode="External"/><Relationship Id="rId5" Type="http://schemas.openxmlformats.org/officeDocument/2006/relationships/hyperlink" Target="https://drive.google.com/drive/folders/1UE-rOaYAqR_Qnp4i-erhj4NEAJKw8vyw?usp=sharing" TargetMode="External"/><Relationship Id="rId4" Type="http://schemas.openxmlformats.org/officeDocument/2006/relationships/hyperlink" Target="https://drive.google.com/file/d/1oebLWE6TFEC1Yix7CrDRP-FvPtNPxEVj/view?usp=sharing"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www.linkedin.com/in/yash-shinde-046905225/"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728450" y="674475"/>
            <a:ext cx="3837335" cy="24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br>
              <a:rPr lang="en-IN" dirty="0"/>
            </a:br>
            <a:r>
              <a:rPr lang="en-IN" dirty="0"/>
              <a:t>ABC Call Volume Trend</a:t>
            </a:r>
          </a:p>
        </p:txBody>
      </p:sp>
      <p:sp>
        <p:nvSpPr>
          <p:cNvPr id="215" name="Google Shape;215;p28"/>
          <p:cNvSpPr txBox="1">
            <a:spLocks noGrp="1"/>
          </p:cNvSpPr>
          <p:nvPr>
            <p:ph type="subTitle" idx="1"/>
          </p:nvPr>
        </p:nvSpPr>
        <p:spPr>
          <a:xfrm>
            <a:off x="5598000" y="3652381"/>
            <a:ext cx="2803800" cy="78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 By Yash Shinde</a:t>
            </a:r>
            <a:endParaRPr dirty="0"/>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6F50098-BD3D-33D0-0FB8-891E24589040}"/>
              </a:ext>
            </a:extLst>
          </p:cNvPr>
          <p:cNvSpPr txBox="1"/>
          <p:nvPr/>
        </p:nvSpPr>
        <p:spPr>
          <a:xfrm>
            <a:off x="4967980" y="4126404"/>
            <a:ext cx="3754651" cy="307777"/>
          </a:xfrm>
          <a:prstGeom prst="rect">
            <a:avLst/>
          </a:prstGeom>
          <a:noFill/>
        </p:spPr>
        <p:txBody>
          <a:bodyPr wrap="square" rtlCol="0">
            <a:spAutoFit/>
          </a:bodyPr>
          <a:lstStyle/>
          <a:p>
            <a:r>
              <a:rPr lang="en-US" dirty="0" err="1">
                <a:solidFill>
                  <a:srgbClr val="202C8F"/>
                </a:solidFill>
                <a:highlight>
                  <a:srgbClr val="FFFF00"/>
                </a:highlight>
                <a:hlinkClick r:id="rId3"/>
              </a:rPr>
              <a:t>Jupyter</a:t>
            </a:r>
            <a:r>
              <a:rPr lang="en-US" dirty="0">
                <a:solidFill>
                  <a:srgbClr val="202C8F"/>
                </a:solidFill>
                <a:highlight>
                  <a:srgbClr val="FFFF00"/>
                </a:highlight>
                <a:hlinkClick r:id="rId3"/>
              </a:rPr>
              <a:t> Notebook:- Click Here to Download </a:t>
            </a:r>
            <a:endParaRPr lang="en-IN" dirty="0">
              <a:solidFill>
                <a:srgbClr val="202C8F"/>
              </a:solidFill>
            </a:endParaRPr>
          </a:p>
        </p:txBody>
      </p:sp>
      <p:sp>
        <p:nvSpPr>
          <p:cNvPr id="3" name="TextBox 2">
            <a:extLst>
              <a:ext uri="{FF2B5EF4-FFF2-40B4-BE49-F238E27FC236}">
                <a16:creationId xmlns:a16="http://schemas.microsoft.com/office/drawing/2014/main" id="{B2A439D8-1BCD-66C9-44D1-9221CD4ADFDD}"/>
              </a:ext>
            </a:extLst>
          </p:cNvPr>
          <p:cNvSpPr txBox="1"/>
          <p:nvPr/>
        </p:nvSpPr>
        <p:spPr>
          <a:xfrm>
            <a:off x="3521125" y="4482659"/>
            <a:ext cx="4991728" cy="307777"/>
          </a:xfrm>
          <a:prstGeom prst="rect">
            <a:avLst/>
          </a:prstGeom>
          <a:noFill/>
        </p:spPr>
        <p:txBody>
          <a:bodyPr wrap="square" rtlCol="0">
            <a:spAutoFit/>
          </a:bodyPr>
          <a:lstStyle/>
          <a:p>
            <a:r>
              <a:rPr lang="en-US" dirty="0">
                <a:solidFill>
                  <a:srgbClr val="202C8F"/>
                </a:solidFill>
                <a:highlight>
                  <a:srgbClr val="FFFF00"/>
                </a:highlight>
                <a:hlinkClick r:id="rId4"/>
              </a:rPr>
              <a:t>Video Presentation:- Click Here to Watch Video Presentation</a:t>
            </a:r>
            <a:endParaRPr lang="en-IN" dirty="0">
              <a:solidFill>
                <a:srgbClr val="202C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8AACC2F7-FD8C-EF5B-29A2-06FB9BEF607E}"/>
              </a:ext>
            </a:extLst>
          </p:cNvPr>
          <p:cNvPicPr>
            <a:picLocks noChangeAspect="1"/>
          </p:cNvPicPr>
          <p:nvPr/>
        </p:nvPicPr>
        <p:blipFill rotWithShape="1">
          <a:blip r:embed="rId3"/>
          <a:srcRect l="9954" t="22295" b="26995"/>
          <a:stretch/>
        </p:blipFill>
        <p:spPr>
          <a:xfrm>
            <a:off x="1062336" y="415637"/>
            <a:ext cx="6770024" cy="4312225"/>
          </a:xfrm>
          <a:prstGeom prst="rect">
            <a:avLst/>
          </a:prstGeom>
        </p:spPr>
      </p:pic>
    </p:spTree>
    <p:extLst>
      <p:ext uri="{BB962C8B-B14F-4D97-AF65-F5344CB8AC3E}">
        <p14:creationId xmlns:p14="http://schemas.microsoft.com/office/powerpoint/2010/main" val="2593268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a:extLst>
              <a:ext uri="{FF2B5EF4-FFF2-40B4-BE49-F238E27FC236}">
                <a16:creationId xmlns:a16="http://schemas.microsoft.com/office/drawing/2014/main" id="{71840623-D784-AA91-4419-2635BC3DE811}"/>
              </a:ext>
            </a:extLst>
          </p:cNvPr>
          <p:cNvPicPr>
            <a:picLocks noChangeAspect="1"/>
          </p:cNvPicPr>
          <p:nvPr/>
        </p:nvPicPr>
        <p:blipFill>
          <a:blip r:embed="rId3"/>
          <a:stretch>
            <a:fillRect/>
          </a:stretch>
        </p:blipFill>
        <p:spPr>
          <a:xfrm>
            <a:off x="1506511" y="-15537"/>
            <a:ext cx="5790312" cy="5159037"/>
          </a:xfrm>
          <a:prstGeom prst="rect">
            <a:avLst/>
          </a:prstGeom>
        </p:spPr>
      </p:pic>
    </p:spTree>
    <p:extLst>
      <p:ext uri="{BB962C8B-B14F-4D97-AF65-F5344CB8AC3E}">
        <p14:creationId xmlns:p14="http://schemas.microsoft.com/office/powerpoint/2010/main" val="1580816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E501B5BF-0C39-A798-11E5-078A0A8C0B4F}"/>
              </a:ext>
            </a:extLst>
          </p:cNvPr>
          <p:cNvPicPr/>
          <p:nvPr/>
        </p:nvPicPr>
        <p:blipFill rotWithShape="1">
          <a:blip r:embed="rId3"/>
          <a:srcRect l="8963" t="1" b="-476"/>
          <a:stretch/>
        </p:blipFill>
        <p:spPr>
          <a:xfrm>
            <a:off x="237031" y="97295"/>
            <a:ext cx="8669937" cy="4948910"/>
          </a:xfrm>
          <a:prstGeom prst="rect">
            <a:avLst/>
          </a:prstGeom>
          <a:solidFill>
            <a:srgbClr val="FFFFFF"/>
          </a:solidFill>
        </p:spPr>
      </p:pic>
    </p:spTree>
    <p:extLst>
      <p:ext uri="{BB962C8B-B14F-4D97-AF65-F5344CB8AC3E}">
        <p14:creationId xmlns:p14="http://schemas.microsoft.com/office/powerpoint/2010/main" val="213958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185690" y="7068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the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104775" y="1184130"/>
            <a:ext cx="3232785" cy="3046988"/>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Predicting the price of a car based on its features and market category: By using the various features and market category variables in the dataset, I have developed a model to predict the price of a car. This could help manufacturers and consumers understand how different features affect the price of a car and make informed decisions about pricing and purchasing.</a:t>
            </a:r>
            <a:endParaRPr lang="en-US" sz="1600" dirty="0">
              <a:solidFill>
                <a:srgbClr val="00B050"/>
              </a:solidFill>
              <a:latin typeface="Abel" panose="02000506030000020004" pitchFamily="2" charset="0"/>
            </a:endParaRPr>
          </a:p>
        </p:txBody>
      </p:sp>
      <p:pic>
        <p:nvPicPr>
          <p:cNvPr id="2" name="Picture 1">
            <a:extLst>
              <a:ext uri="{FF2B5EF4-FFF2-40B4-BE49-F238E27FC236}">
                <a16:creationId xmlns:a16="http://schemas.microsoft.com/office/drawing/2014/main" id="{ED7BCA6B-8B66-F866-0089-70264882E769}"/>
              </a:ext>
            </a:extLst>
          </p:cNvPr>
          <p:cNvPicPr>
            <a:picLocks noChangeAspect="1"/>
          </p:cNvPicPr>
          <p:nvPr/>
        </p:nvPicPr>
        <p:blipFill>
          <a:blip r:embed="rId3"/>
          <a:stretch>
            <a:fillRect/>
          </a:stretch>
        </p:blipFill>
        <p:spPr>
          <a:xfrm>
            <a:off x="3387743" y="786960"/>
            <a:ext cx="5651482" cy="4285859"/>
          </a:xfrm>
          <a:prstGeom prst="rect">
            <a:avLst/>
          </a:prstGeom>
        </p:spPr>
      </p:pic>
    </p:spTree>
    <p:extLst>
      <p:ext uri="{BB962C8B-B14F-4D97-AF65-F5344CB8AC3E}">
        <p14:creationId xmlns:p14="http://schemas.microsoft.com/office/powerpoint/2010/main" val="243676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Analysis of Dataset</a:t>
            </a:r>
          </a:p>
        </p:txBody>
      </p:sp>
      <p:sp>
        <p:nvSpPr>
          <p:cNvPr id="364" name="Google Shape;364;p33"/>
          <p:cNvSpPr txBox="1">
            <a:spLocks noGrp="1"/>
          </p:cNvSpPr>
          <p:nvPr>
            <p:ph type="subTitle" idx="1"/>
          </p:nvPr>
        </p:nvSpPr>
        <p:spPr>
          <a:xfrm>
            <a:off x="713224" y="2953425"/>
            <a:ext cx="2921515"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IN" dirty="0"/>
              <a:t>Finding valuable insights using </a:t>
            </a:r>
            <a:r>
              <a:rPr lang="en-US" dirty="0"/>
              <a:t>data analysis techniques such as regression analysis, pivot tables, sensitivity analysis, optimization, and time series analysis.</a:t>
            </a:r>
            <a:endParaRPr lang="en-IN" dirty="0"/>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9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2586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How does the popularity of a car model vary across different market categories?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1070679"/>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1.A: : Creating a pivot table that shows the number of car models in each market category and their corresponding popularity scores.</a:t>
            </a:r>
            <a:endParaRPr lang="pt-BR" sz="1800" dirty="0">
              <a:solidFill>
                <a:srgbClr val="FFFFFF"/>
              </a:solidFill>
              <a:latin typeface="Abel" panose="02000506030000020004" pitchFamily="2" charset="0"/>
            </a:endParaRPr>
          </a:p>
        </p:txBody>
      </p:sp>
      <p:pic>
        <p:nvPicPr>
          <p:cNvPr id="3" name="Picture 2" descr="A screenshot of a computer&#10;&#10;Description automatically generated">
            <a:extLst>
              <a:ext uri="{FF2B5EF4-FFF2-40B4-BE49-F238E27FC236}">
                <a16:creationId xmlns:a16="http://schemas.microsoft.com/office/drawing/2014/main" id="{576C4BE8-ECEA-03C4-5741-8BC38BA4360D}"/>
              </a:ext>
            </a:extLst>
          </p:cNvPr>
          <p:cNvPicPr>
            <a:picLocks noChangeAspect="1"/>
          </p:cNvPicPr>
          <p:nvPr/>
        </p:nvPicPr>
        <p:blipFill rotWithShape="1">
          <a:blip r:embed="rId3"/>
          <a:srcRect l="19917" t="37409" r="28423" b="17061"/>
          <a:stretch/>
        </p:blipFill>
        <p:spPr>
          <a:xfrm>
            <a:off x="1013460" y="1800830"/>
            <a:ext cx="6667500" cy="3305464"/>
          </a:xfrm>
          <a:prstGeom prst="rect">
            <a:avLst/>
          </a:prstGeom>
        </p:spPr>
      </p:pic>
    </p:spTree>
    <p:extLst>
      <p:ext uri="{BB962C8B-B14F-4D97-AF65-F5344CB8AC3E}">
        <p14:creationId xmlns:p14="http://schemas.microsoft.com/office/powerpoint/2010/main" val="220773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104254" y="201999"/>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1.B: Creating a combo chart that visualizes the relationship between market category and popularity.</a:t>
            </a:r>
            <a:endParaRPr lang="pt-BR" sz="1800" dirty="0">
              <a:solidFill>
                <a:srgbClr val="FFFFFF"/>
              </a:solidFill>
              <a:latin typeface="Abel" panose="02000506030000020004" pitchFamily="2" charset="0"/>
            </a:endParaRPr>
          </a:p>
        </p:txBody>
      </p:sp>
      <p:pic>
        <p:nvPicPr>
          <p:cNvPr id="7" name="Picture 6" descr="A graph with blue and orange lines&#10;&#10;Description automatically generated">
            <a:extLst>
              <a:ext uri="{FF2B5EF4-FFF2-40B4-BE49-F238E27FC236}">
                <a16:creationId xmlns:a16="http://schemas.microsoft.com/office/drawing/2014/main" id="{BD68B255-80C2-4BFC-5B90-FCA82B65CB5D}"/>
              </a:ext>
            </a:extLst>
          </p:cNvPr>
          <p:cNvPicPr>
            <a:picLocks noChangeAspect="1"/>
          </p:cNvPicPr>
          <p:nvPr/>
        </p:nvPicPr>
        <p:blipFill>
          <a:blip r:embed="rId3"/>
          <a:stretch>
            <a:fillRect/>
          </a:stretch>
        </p:blipFill>
        <p:spPr>
          <a:xfrm>
            <a:off x="945448" y="970250"/>
            <a:ext cx="7253101" cy="4047817"/>
          </a:xfrm>
          <a:prstGeom prst="rect">
            <a:avLst/>
          </a:prstGeom>
        </p:spPr>
      </p:pic>
    </p:spTree>
    <p:extLst>
      <p:ext uri="{BB962C8B-B14F-4D97-AF65-F5344CB8AC3E}">
        <p14:creationId xmlns:p14="http://schemas.microsoft.com/office/powerpoint/2010/main" val="365664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34834"/>
            <a:ext cx="82250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a car's engine power and its price?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907534"/>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2: Creating a scatter chart that plots engine power on the x-axis and price on the y-axis. Add a trendline to the chart to visualize the relationship between these variables.</a:t>
            </a:r>
            <a:endParaRPr lang="pt-BR" sz="1800" dirty="0">
              <a:solidFill>
                <a:srgbClr val="FFFFFF"/>
              </a:solidFill>
              <a:latin typeface="Abel" panose="02000506030000020004" pitchFamily="2" charset="0"/>
            </a:endParaRPr>
          </a:p>
        </p:txBody>
      </p:sp>
      <p:pic>
        <p:nvPicPr>
          <p:cNvPr id="4" name="Picture 3" descr="A graph with a red line&#10;&#10;Description automatically generated">
            <a:extLst>
              <a:ext uri="{FF2B5EF4-FFF2-40B4-BE49-F238E27FC236}">
                <a16:creationId xmlns:a16="http://schemas.microsoft.com/office/drawing/2014/main" id="{7B1B63F7-067E-ECDB-15C9-9FE55545527C}"/>
              </a:ext>
            </a:extLst>
          </p:cNvPr>
          <p:cNvPicPr>
            <a:picLocks noChangeAspect="1"/>
          </p:cNvPicPr>
          <p:nvPr/>
        </p:nvPicPr>
        <p:blipFill>
          <a:blip r:embed="rId3"/>
          <a:stretch>
            <a:fillRect/>
          </a:stretch>
        </p:blipFill>
        <p:spPr>
          <a:xfrm>
            <a:off x="1066068" y="1673001"/>
            <a:ext cx="6881591" cy="3394299"/>
          </a:xfrm>
          <a:prstGeom prst="rect">
            <a:avLst/>
          </a:prstGeom>
        </p:spPr>
      </p:pic>
    </p:spTree>
    <p:extLst>
      <p:ext uri="{BB962C8B-B14F-4D97-AF65-F5344CB8AC3E}">
        <p14:creationId xmlns:p14="http://schemas.microsoft.com/office/powerpoint/2010/main" val="1286296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20870" y="319594"/>
            <a:ext cx="81183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Which car features are most important in determining a car's price?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208509" y="785614"/>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3: Using regression analysis to identify the variables that have the strongest relationship with a car's price.</a:t>
            </a:r>
            <a:endParaRPr lang="pt-BR" sz="1800" dirty="0">
              <a:solidFill>
                <a:srgbClr val="FFFFFF"/>
              </a:solidFill>
              <a:latin typeface="Abel" panose="02000506030000020004" pitchFamily="2" charset="0"/>
            </a:endParaRPr>
          </a:p>
        </p:txBody>
      </p:sp>
      <p:pic>
        <p:nvPicPr>
          <p:cNvPr id="3" name="Picture 2" descr="A graph of blue rectangular objects&#10;&#10;Description automatically generated">
            <a:extLst>
              <a:ext uri="{FF2B5EF4-FFF2-40B4-BE49-F238E27FC236}">
                <a16:creationId xmlns:a16="http://schemas.microsoft.com/office/drawing/2014/main" id="{3AB60628-239A-E95B-CEA2-49DCD6FD52FB}"/>
              </a:ext>
            </a:extLst>
          </p:cNvPr>
          <p:cNvPicPr>
            <a:picLocks noChangeAspect="1"/>
          </p:cNvPicPr>
          <p:nvPr/>
        </p:nvPicPr>
        <p:blipFill>
          <a:blip r:embed="rId3"/>
          <a:stretch>
            <a:fillRect/>
          </a:stretch>
        </p:blipFill>
        <p:spPr>
          <a:xfrm>
            <a:off x="912183" y="1533140"/>
            <a:ext cx="7319634" cy="3610360"/>
          </a:xfrm>
          <a:prstGeom prst="rect">
            <a:avLst/>
          </a:prstGeom>
        </p:spPr>
      </p:pic>
    </p:spTree>
    <p:extLst>
      <p:ext uri="{BB962C8B-B14F-4D97-AF65-F5344CB8AC3E}">
        <p14:creationId xmlns:p14="http://schemas.microsoft.com/office/powerpoint/2010/main" val="3980218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541021" y="462239"/>
            <a:ext cx="43891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How does the average price of a car vary across different manufacturers?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757149" y="1863510"/>
            <a:ext cx="2412771" cy="1477328"/>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4.A: Creating a pivot table that shows the average price of cars for each manufacturer</a:t>
            </a:r>
            <a:endParaRPr lang="pt-BR" sz="1800" dirty="0">
              <a:solidFill>
                <a:srgbClr val="FFFFFF"/>
              </a:solidFill>
              <a:latin typeface="Abel" panose="02000506030000020004" pitchFamily="2" charset="0"/>
            </a:endParaRPr>
          </a:p>
        </p:txBody>
      </p:sp>
      <p:pic>
        <p:nvPicPr>
          <p:cNvPr id="2" name="Picture 1">
            <a:extLst>
              <a:ext uri="{FF2B5EF4-FFF2-40B4-BE49-F238E27FC236}">
                <a16:creationId xmlns:a16="http://schemas.microsoft.com/office/drawing/2014/main" id="{8F9048D1-FF1B-5467-5C07-4CF468EF3ACF}"/>
              </a:ext>
            </a:extLst>
          </p:cNvPr>
          <p:cNvPicPr/>
          <p:nvPr/>
        </p:nvPicPr>
        <p:blipFill>
          <a:blip r:embed="rId3"/>
          <a:stretch>
            <a:fillRect/>
          </a:stretch>
        </p:blipFill>
        <p:spPr>
          <a:xfrm>
            <a:off x="5425440" y="79954"/>
            <a:ext cx="2634932" cy="4983591"/>
          </a:xfrm>
          <a:prstGeom prst="rect">
            <a:avLst/>
          </a:prstGeom>
          <a:solidFill>
            <a:srgbClr val="FFFFFF"/>
          </a:solidFill>
        </p:spPr>
      </p:pic>
    </p:spTree>
    <p:extLst>
      <p:ext uri="{BB962C8B-B14F-4D97-AF65-F5344CB8AC3E}">
        <p14:creationId xmlns:p14="http://schemas.microsoft.com/office/powerpoint/2010/main" val="619171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078421" y="369940"/>
            <a:ext cx="3858900"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dirty="0"/>
              <a:t>Project Description!</a:t>
            </a:r>
            <a:endParaRPr sz="3600" dirty="0"/>
          </a:p>
        </p:txBody>
      </p:sp>
      <p:sp>
        <p:nvSpPr>
          <p:cNvPr id="335" name="Google Shape;335;p30"/>
          <p:cNvSpPr txBox="1">
            <a:spLocks noGrp="1"/>
          </p:cNvSpPr>
          <p:nvPr>
            <p:ph type="subTitle" idx="1"/>
          </p:nvPr>
        </p:nvSpPr>
        <p:spPr>
          <a:xfrm>
            <a:off x="4078421" y="2346603"/>
            <a:ext cx="4055756" cy="18971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 this CX analytics project, we will delve into the world of customer experience by analyzing a dataset spanning 23 days, focusing on the inbound calling team of a company. The dataset contains essential details such as agent information, queue times, call timestamps, call durations, and call statuses. Specifically, we'll spotlight the pivotal role of customer service representatives in managing inbound customer support, aiming to engage and delight customers and foster their loyalty to the business.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0" y="53372"/>
            <a:ext cx="9144000"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4.B: Creating a bar chart to visualize the relationship between manufacturer &amp; average price.</a:t>
            </a:r>
            <a:endParaRPr lang="pt-BR" sz="1800" dirty="0">
              <a:solidFill>
                <a:srgbClr val="FFFFFF"/>
              </a:solidFill>
              <a:latin typeface="Abel" panose="02000506030000020004" pitchFamily="2" charset="0"/>
            </a:endParaRPr>
          </a:p>
        </p:txBody>
      </p:sp>
      <p:pic>
        <p:nvPicPr>
          <p:cNvPr id="3" name="Picture 2" descr="A graph with a number of blue and white bars&#10;&#10;Description automatically generated">
            <a:extLst>
              <a:ext uri="{FF2B5EF4-FFF2-40B4-BE49-F238E27FC236}">
                <a16:creationId xmlns:a16="http://schemas.microsoft.com/office/drawing/2014/main" id="{161CFB35-E6D1-8C50-E1E9-54E307B0D8F0}"/>
              </a:ext>
            </a:extLst>
          </p:cNvPr>
          <p:cNvPicPr>
            <a:picLocks noChangeAspect="1"/>
          </p:cNvPicPr>
          <p:nvPr/>
        </p:nvPicPr>
        <p:blipFill>
          <a:blip r:embed="rId3"/>
          <a:stretch>
            <a:fillRect/>
          </a:stretch>
        </p:blipFill>
        <p:spPr>
          <a:xfrm>
            <a:off x="716280" y="422704"/>
            <a:ext cx="7886700" cy="4720796"/>
          </a:xfrm>
          <a:prstGeom prst="rect">
            <a:avLst/>
          </a:prstGeom>
        </p:spPr>
      </p:pic>
    </p:spTree>
    <p:extLst>
      <p:ext uri="{BB962C8B-B14F-4D97-AF65-F5344CB8AC3E}">
        <p14:creationId xmlns:p14="http://schemas.microsoft.com/office/powerpoint/2010/main" val="163645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11270" y="7620"/>
            <a:ext cx="90327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fuel efficiency and the number of cylinders in a car's engine?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208509" y="886809"/>
            <a:ext cx="8935491" cy="61555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700" dirty="0">
                <a:solidFill>
                  <a:srgbClr val="00B050"/>
                </a:solidFill>
                <a:latin typeface="Abel" panose="02000506030000020004" pitchFamily="2" charset="0"/>
              </a:rPr>
              <a:t>Task 5. A: Creating a scatter plot and trend line with the number of cylinders on the x-axis and highway MPG on the y-axis.</a:t>
            </a:r>
            <a:endParaRPr lang="pt-BR" sz="1700" dirty="0">
              <a:solidFill>
                <a:srgbClr val="FFFFFF"/>
              </a:solidFill>
              <a:latin typeface="Abel" panose="02000506030000020004" pitchFamily="2" charset="0"/>
            </a:endParaRPr>
          </a:p>
        </p:txBody>
      </p:sp>
      <p:pic>
        <p:nvPicPr>
          <p:cNvPr id="4" name="Picture 3" descr="A graph with numbers and lines&#10;&#10;Description automatically generated">
            <a:extLst>
              <a:ext uri="{FF2B5EF4-FFF2-40B4-BE49-F238E27FC236}">
                <a16:creationId xmlns:a16="http://schemas.microsoft.com/office/drawing/2014/main" id="{4473209C-7DE4-AA1C-0F23-46D0389444FF}"/>
              </a:ext>
            </a:extLst>
          </p:cNvPr>
          <p:cNvPicPr>
            <a:picLocks noChangeAspect="1"/>
          </p:cNvPicPr>
          <p:nvPr/>
        </p:nvPicPr>
        <p:blipFill>
          <a:blip r:embed="rId3"/>
          <a:stretch>
            <a:fillRect/>
          </a:stretch>
        </p:blipFill>
        <p:spPr>
          <a:xfrm>
            <a:off x="1466276" y="1449411"/>
            <a:ext cx="6211447" cy="3686469"/>
          </a:xfrm>
          <a:prstGeom prst="rect">
            <a:avLst/>
          </a:prstGeom>
        </p:spPr>
      </p:pic>
    </p:spTree>
    <p:extLst>
      <p:ext uri="{BB962C8B-B14F-4D97-AF65-F5344CB8AC3E}">
        <p14:creationId xmlns:p14="http://schemas.microsoft.com/office/powerpoint/2010/main" val="380353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57149" y="408899"/>
            <a:ext cx="78485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fuel efficiency and the number of cylinders in a car's engine?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757149" y="1314870"/>
            <a:ext cx="736577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5.B: Calculate the correlation coefficient between the number of cylinders and highway MPG</a:t>
            </a:r>
            <a:endParaRPr lang="pt-BR" sz="1800" dirty="0">
              <a:solidFill>
                <a:srgbClr val="FFFFFF"/>
              </a:solidFill>
              <a:latin typeface="Abel" panose="02000506030000020004" pitchFamily="2" charset="0"/>
            </a:endParaRPr>
          </a:p>
        </p:txBody>
      </p:sp>
      <p:pic>
        <p:nvPicPr>
          <p:cNvPr id="3" name="Picture 2">
            <a:extLst>
              <a:ext uri="{FF2B5EF4-FFF2-40B4-BE49-F238E27FC236}">
                <a16:creationId xmlns:a16="http://schemas.microsoft.com/office/drawing/2014/main" id="{1B04604F-DA74-AA57-272A-8E0E6B06E006}"/>
              </a:ext>
            </a:extLst>
          </p:cNvPr>
          <p:cNvPicPr/>
          <p:nvPr/>
        </p:nvPicPr>
        <p:blipFill rotWithShape="1">
          <a:blip r:embed="rId3"/>
          <a:srcRect l="10357" t="30823" r="-833" b="-3142"/>
          <a:stretch/>
        </p:blipFill>
        <p:spPr>
          <a:xfrm>
            <a:off x="757149" y="2145098"/>
            <a:ext cx="7365771" cy="1405822"/>
          </a:xfrm>
          <a:prstGeom prst="rect">
            <a:avLst/>
          </a:prstGeom>
          <a:solidFill>
            <a:srgbClr val="FFFFFF"/>
          </a:solidFill>
        </p:spPr>
      </p:pic>
      <p:sp>
        <p:nvSpPr>
          <p:cNvPr id="5" name="TextBox 4">
            <a:extLst>
              <a:ext uri="{FF2B5EF4-FFF2-40B4-BE49-F238E27FC236}">
                <a16:creationId xmlns:a16="http://schemas.microsoft.com/office/drawing/2014/main" id="{0542CF55-1812-76A8-0486-2950C178B71E}"/>
              </a:ext>
            </a:extLst>
          </p:cNvPr>
          <p:cNvSpPr txBox="1"/>
          <p:nvPr/>
        </p:nvSpPr>
        <p:spPr>
          <a:xfrm>
            <a:off x="757149" y="3734817"/>
            <a:ext cx="736577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FFFFFF"/>
                </a:solidFill>
                <a:latin typeface="Abel" panose="02000506030000020004" pitchFamily="2" charset="0"/>
              </a:rPr>
              <a:t>Inference :- A negative value indicates a negative correlation. i.e., as number of cylinders increases, highway MPG decreases</a:t>
            </a:r>
            <a:endParaRPr lang="pt-BR" sz="1800" dirty="0">
              <a:solidFill>
                <a:srgbClr val="FFFFFF"/>
              </a:solidFill>
              <a:latin typeface="Abel" panose="02000506030000020004" pitchFamily="2" charset="0"/>
            </a:endParaRPr>
          </a:p>
        </p:txBody>
      </p:sp>
    </p:spTree>
    <p:extLst>
      <p:ext uri="{BB962C8B-B14F-4D97-AF65-F5344CB8AC3E}">
        <p14:creationId xmlns:p14="http://schemas.microsoft.com/office/powerpoint/2010/main" val="253502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Building the Dashboard</a:t>
            </a:r>
          </a:p>
        </p:txBody>
      </p:sp>
      <p:sp>
        <p:nvSpPr>
          <p:cNvPr id="364" name="Google Shape;364;p33"/>
          <p:cNvSpPr txBox="1">
            <a:spLocks noGrp="1"/>
          </p:cNvSpPr>
          <p:nvPr>
            <p:ph type="subTitle" idx="1"/>
          </p:nvPr>
        </p:nvSpPr>
        <p:spPr>
          <a:xfrm>
            <a:off x="730625" y="2917004"/>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Creating the Interactive Dashboard using filters and slicers.</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5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787627" y="72459"/>
            <a:ext cx="7198131"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 How does the distribution of car prices vary by brand and body style?</a:t>
            </a:r>
            <a:endParaRPr lang="pt-BR" sz="1800" dirty="0">
              <a:solidFill>
                <a:srgbClr val="FFFFFF"/>
              </a:solidFill>
              <a:latin typeface="Abel" panose="02000506030000020004" pitchFamily="2" charset="0"/>
            </a:endParaRPr>
          </a:p>
        </p:txBody>
      </p:sp>
      <p:pic>
        <p:nvPicPr>
          <p:cNvPr id="6" name="Picture 5" descr="A graph of different colored bars&#10;&#10;Description automatically generated">
            <a:extLst>
              <a:ext uri="{FF2B5EF4-FFF2-40B4-BE49-F238E27FC236}">
                <a16:creationId xmlns:a16="http://schemas.microsoft.com/office/drawing/2014/main" id="{7A070425-6B68-6AB2-A064-9883BD3D0C1E}"/>
              </a:ext>
            </a:extLst>
          </p:cNvPr>
          <p:cNvPicPr>
            <a:picLocks noChangeAspect="1"/>
          </p:cNvPicPr>
          <p:nvPr/>
        </p:nvPicPr>
        <p:blipFill>
          <a:blip r:embed="rId3"/>
          <a:stretch>
            <a:fillRect/>
          </a:stretch>
        </p:blipFill>
        <p:spPr>
          <a:xfrm>
            <a:off x="373551" y="556255"/>
            <a:ext cx="8026285" cy="4514786"/>
          </a:xfrm>
          <a:prstGeom prst="rect">
            <a:avLst/>
          </a:prstGeom>
        </p:spPr>
      </p:pic>
    </p:spTree>
    <p:extLst>
      <p:ext uri="{BB962C8B-B14F-4D97-AF65-F5344CB8AC3E}">
        <p14:creationId xmlns:p14="http://schemas.microsoft.com/office/powerpoint/2010/main" val="326090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972934" y="163899"/>
            <a:ext cx="7198131"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2: Highest and Lowest Average MSRPs by Car Brand and Body Style</a:t>
            </a:r>
            <a:endParaRPr lang="pt-BR" sz="1800" dirty="0">
              <a:solidFill>
                <a:srgbClr val="FFFFFF"/>
              </a:solidFill>
              <a:latin typeface="Abel" panose="02000506030000020004" pitchFamily="2" charset="0"/>
            </a:endParaRPr>
          </a:p>
        </p:txBody>
      </p:sp>
      <p:pic>
        <p:nvPicPr>
          <p:cNvPr id="5" name="Picture 4" descr="A screen shot of a graph&#10;&#10;Description automatically generated">
            <a:extLst>
              <a:ext uri="{FF2B5EF4-FFF2-40B4-BE49-F238E27FC236}">
                <a16:creationId xmlns:a16="http://schemas.microsoft.com/office/drawing/2014/main" id="{FAE18137-A392-173A-ABE4-71F620915A36}"/>
              </a:ext>
            </a:extLst>
          </p:cNvPr>
          <p:cNvPicPr>
            <a:picLocks noChangeAspect="1"/>
          </p:cNvPicPr>
          <p:nvPr/>
        </p:nvPicPr>
        <p:blipFill>
          <a:blip r:embed="rId3"/>
          <a:stretch>
            <a:fillRect/>
          </a:stretch>
        </p:blipFill>
        <p:spPr>
          <a:xfrm>
            <a:off x="514349" y="619665"/>
            <a:ext cx="8115300" cy="4436951"/>
          </a:xfrm>
          <a:prstGeom prst="rect">
            <a:avLst/>
          </a:prstGeom>
        </p:spPr>
      </p:pic>
    </p:spTree>
    <p:extLst>
      <p:ext uri="{BB962C8B-B14F-4D97-AF65-F5344CB8AC3E}">
        <p14:creationId xmlns:p14="http://schemas.microsoft.com/office/powerpoint/2010/main" val="2504036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972934" y="163899"/>
            <a:ext cx="719813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3: How do the different features such as transmission type affect the MSRP, and how does this vary by body style?</a:t>
            </a:r>
            <a:endParaRPr lang="pt-BR" sz="1800" dirty="0">
              <a:solidFill>
                <a:srgbClr val="FFFFFF"/>
              </a:solidFill>
              <a:latin typeface="Abel" panose="02000506030000020004" pitchFamily="2" charset="0"/>
            </a:endParaRPr>
          </a:p>
        </p:txBody>
      </p:sp>
      <p:pic>
        <p:nvPicPr>
          <p:cNvPr id="3" name="Picture 2" descr="A graph with many colored dots&#10;&#10;Description automatically generated with medium confidence">
            <a:extLst>
              <a:ext uri="{FF2B5EF4-FFF2-40B4-BE49-F238E27FC236}">
                <a16:creationId xmlns:a16="http://schemas.microsoft.com/office/drawing/2014/main" id="{B00D9B77-7C12-E058-D688-7934B3B85642}"/>
              </a:ext>
            </a:extLst>
          </p:cNvPr>
          <p:cNvPicPr>
            <a:picLocks noChangeAspect="1"/>
          </p:cNvPicPr>
          <p:nvPr/>
        </p:nvPicPr>
        <p:blipFill>
          <a:blip r:embed="rId3"/>
          <a:stretch>
            <a:fillRect/>
          </a:stretch>
        </p:blipFill>
        <p:spPr>
          <a:xfrm>
            <a:off x="325755" y="895350"/>
            <a:ext cx="8492488" cy="4183380"/>
          </a:xfrm>
          <a:prstGeom prst="rect">
            <a:avLst/>
          </a:prstGeom>
        </p:spPr>
      </p:pic>
    </p:spTree>
    <p:extLst>
      <p:ext uri="{BB962C8B-B14F-4D97-AF65-F5344CB8AC3E}">
        <p14:creationId xmlns:p14="http://schemas.microsoft.com/office/powerpoint/2010/main" val="2781615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177857" y="108049"/>
            <a:ext cx="8788286"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 How does the fuel efficiency of cars vary across different body styles and model years?</a:t>
            </a:r>
          </a:p>
        </p:txBody>
      </p:sp>
      <p:pic>
        <p:nvPicPr>
          <p:cNvPr id="3" name="Picture 2">
            <a:extLst>
              <a:ext uri="{FF2B5EF4-FFF2-40B4-BE49-F238E27FC236}">
                <a16:creationId xmlns:a16="http://schemas.microsoft.com/office/drawing/2014/main" id="{9C84D1B3-6C02-7B32-0EB3-313CC16FCFF0}"/>
              </a:ext>
            </a:extLst>
          </p:cNvPr>
          <p:cNvPicPr>
            <a:picLocks noChangeAspect="1"/>
          </p:cNvPicPr>
          <p:nvPr/>
        </p:nvPicPr>
        <p:blipFill>
          <a:blip r:embed="rId3"/>
          <a:stretch>
            <a:fillRect/>
          </a:stretch>
        </p:blipFill>
        <p:spPr>
          <a:xfrm>
            <a:off x="259079" y="612755"/>
            <a:ext cx="8412480" cy="4530745"/>
          </a:xfrm>
          <a:prstGeom prst="rect">
            <a:avLst/>
          </a:prstGeom>
        </p:spPr>
      </p:pic>
    </p:spTree>
    <p:extLst>
      <p:ext uri="{BB962C8B-B14F-4D97-AF65-F5344CB8AC3E}">
        <p14:creationId xmlns:p14="http://schemas.microsoft.com/office/powerpoint/2010/main" val="486570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595658" y="130909"/>
            <a:ext cx="7952683"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5: How does the car's horsepower, MPG, and price vary across different Brands?</a:t>
            </a:r>
          </a:p>
        </p:txBody>
      </p:sp>
      <p:pic>
        <p:nvPicPr>
          <p:cNvPr id="4" name="Picture 3">
            <a:extLst>
              <a:ext uri="{FF2B5EF4-FFF2-40B4-BE49-F238E27FC236}">
                <a16:creationId xmlns:a16="http://schemas.microsoft.com/office/drawing/2014/main" id="{5CE63880-BDD9-2DBB-6B32-C3B5BC9458DA}"/>
              </a:ext>
            </a:extLst>
          </p:cNvPr>
          <p:cNvPicPr>
            <a:picLocks noChangeAspect="1"/>
          </p:cNvPicPr>
          <p:nvPr/>
        </p:nvPicPr>
        <p:blipFill>
          <a:blip r:embed="rId3"/>
          <a:stretch>
            <a:fillRect/>
          </a:stretch>
        </p:blipFill>
        <p:spPr>
          <a:xfrm>
            <a:off x="354328" y="574861"/>
            <a:ext cx="8435341" cy="4437730"/>
          </a:xfrm>
          <a:prstGeom prst="rect">
            <a:avLst/>
          </a:prstGeom>
        </p:spPr>
      </p:pic>
    </p:spTree>
    <p:extLst>
      <p:ext uri="{BB962C8B-B14F-4D97-AF65-F5344CB8AC3E}">
        <p14:creationId xmlns:p14="http://schemas.microsoft.com/office/powerpoint/2010/main" val="2910334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2972449" y="56674"/>
            <a:ext cx="3199102" cy="369332"/>
          </a:xfrm>
          <a:prstGeom prst="rect">
            <a:avLst/>
          </a:prstGeom>
          <a:solidFill>
            <a:schemeClr val="accent6">
              <a:lumMod val="90000"/>
              <a:lumOff val="10000"/>
            </a:schemeClr>
          </a:solidFill>
        </p:spPr>
        <p:txBody>
          <a:bodyPr wrap="square">
            <a:spAutoFit/>
          </a:bodyPr>
          <a:lstStyle/>
          <a:p>
            <a:pPr>
              <a:buClrTx/>
            </a:pPr>
            <a:r>
              <a:rPr lang="en-US" sz="1800" b="1" dirty="0" err="1">
                <a:solidFill>
                  <a:srgbClr val="FFFFFF"/>
                </a:solidFill>
                <a:latin typeface="Abel" panose="02000506030000020004" pitchFamily="2" charset="0"/>
              </a:rPr>
              <a:t>Car_Feature_Analysis_Dashboard</a:t>
            </a:r>
            <a:endParaRPr lang="en-US" sz="1800" b="1" dirty="0">
              <a:solidFill>
                <a:srgbClr val="FFFFFF"/>
              </a:solidFill>
              <a:latin typeface="Abel" panose="02000506030000020004" pitchFamily="2" charset="0"/>
            </a:endParaRPr>
          </a:p>
        </p:txBody>
      </p:sp>
      <p:pic>
        <p:nvPicPr>
          <p:cNvPr id="5" name="Picture 4">
            <a:extLst>
              <a:ext uri="{FF2B5EF4-FFF2-40B4-BE49-F238E27FC236}">
                <a16:creationId xmlns:a16="http://schemas.microsoft.com/office/drawing/2014/main" id="{D9A9A8E0-E474-32BC-4903-6788C23330D6}"/>
              </a:ext>
            </a:extLst>
          </p:cNvPr>
          <p:cNvPicPr>
            <a:picLocks noChangeAspect="1"/>
          </p:cNvPicPr>
          <p:nvPr/>
        </p:nvPicPr>
        <p:blipFill>
          <a:blip r:embed="rId3"/>
          <a:stretch>
            <a:fillRect/>
          </a:stretch>
        </p:blipFill>
        <p:spPr>
          <a:xfrm>
            <a:off x="234315" y="476012"/>
            <a:ext cx="8675370" cy="4616291"/>
          </a:xfrm>
          <a:prstGeom prst="rect">
            <a:avLst/>
          </a:prstGeom>
        </p:spPr>
      </p:pic>
    </p:spTree>
    <p:extLst>
      <p:ext uri="{BB962C8B-B14F-4D97-AF65-F5344CB8AC3E}">
        <p14:creationId xmlns:p14="http://schemas.microsoft.com/office/powerpoint/2010/main" val="356566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981265" y="1520975"/>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Introduction</a:t>
            </a:r>
            <a:endParaRPr dirty="0"/>
          </a:p>
        </p:txBody>
      </p:sp>
      <p:sp>
        <p:nvSpPr>
          <p:cNvPr id="342" name="Google Shape;342;p31"/>
          <p:cNvSpPr txBox="1">
            <a:spLocks noGrp="1"/>
          </p:cNvSpPr>
          <p:nvPr>
            <p:ph type="subTitle" idx="2"/>
          </p:nvPr>
        </p:nvSpPr>
        <p:spPr>
          <a:xfrm>
            <a:off x="1978890" y="1829580"/>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description and Tech Stack Used</a:t>
            </a:r>
          </a:p>
        </p:txBody>
      </p:sp>
      <p:sp>
        <p:nvSpPr>
          <p:cNvPr id="343" name="Google Shape;343;p31"/>
          <p:cNvSpPr txBox="1">
            <a:spLocks noGrp="1"/>
          </p:cNvSpPr>
          <p:nvPr>
            <p:ph type="subTitle" idx="3"/>
          </p:nvPr>
        </p:nvSpPr>
        <p:spPr>
          <a:xfrm>
            <a:off x="5974135" y="15209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Analysis</a:t>
            </a:r>
            <a:endParaRPr dirty="0"/>
          </a:p>
        </p:txBody>
      </p:sp>
      <p:sp>
        <p:nvSpPr>
          <p:cNvPr id="344" name="Google Shape;344;p31"/>
          <p:cNvSpPr txBox="1">
            <a:spLocks noGrp="1"/>
          </p:cNvSpPr>
          <p:nvPr>
            <p:ph type="subTitle" idx="4"/>
          </p:nvPr>
        </p:nvSpPr>
        <p:spPr>
          <a:xfrm>
            <a:off x="5837615" y="2184031"/>
            <a:ext cx="363085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a:t>
            </a:r>
            <a:r>
              <a:rPr lang="en-IN" dirty="0"/>
              <a:t>Average Call Duration</a:t>
            </a:r>
            <a:endParaRPr lang="en-US" dirty="0"/>
          </a:p>
          <a:p>
            <a:pPr marL="0" lvl="0" indent="0" algn="l" rtl="0">
              <a:spcBef>
                <a:spcPts val="0"/>
              </a:spcBef>
              <a:spcAft>
                <a:spcPts val="0"/>
              </a:spcAft>
              <a:buNone/>
            </a:pPr>
            <a:r>
              <a:rPr lang="en-US" dirty="0"/>
              <a:t>B. </a:t>
            </a:r>
            <a:r>
              <a:rPr lang="en-IN" dirty="0"/>
              <a:t>Call Volume Analysis</a:t>
            </a:r>
          </a:p>
          <a:p>
            <a:pPr marL="0" lvl="0" indent="0" algn="l" rtl="0">
              <a:spcBef>
                <a:spcPts val="0"/>
              </a:spcBef>
              <a:spcAft>
                <a:spcPts val="0"/>
              </a:spcAft>
              <a:buNone/>
            </a:pPr>
            <a:r>
              <a:rPr lang="en-US" dirty="0"/>
              <a:t>C. </a:t>
            </a:r>
            <a:r>
              <a:rPr lang="en-IN" dirty="0"/>
              <a:t>Manpower Planning</a:t>
            </a:r>
          </a:p>
          <a:p>
            <a:pPr marL="0" lvl="0" indent="0" algn="l" rtl="0">
              <a:spcBef>
                <a:spcPts val="0"/>
              </a:spcBef>
              <a:spcAft>
                <a:spcPts val="0"/>
              </a:spcAft>
              <a:buNone/>
            </a:pPr>
            <a:r>
              <a:rPr lang="en-IN" dirty="0"/>
              <a:t>D. Night Shift Manpower Planning</a:t>
            </a:r>
          </a:p>
        </p:txBody>
      </p:sp>
      <p:sp>
        <p:nvSpPr>
          <p:cNvPr id="345" name="Google Shape;345;p31"/>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Insights</a:t>
            </a:r>
            <a:endParaRPr dirty="0"/>
          </a:p>
        </p:txBody>
      </p:sp>
      <p:sp>
        <p:nvSpPr>
          <p:cNvPr id="346" name="Google Shape;346;p31"/>
          <p:cNvSpPr txBox="1">
            <a:spLocks noGrp="1"/>
          </p:cNvSpPr>
          <p:nvPr>
            <p:ph type="subTitle" idx="6"/>
          </p:nvPr>
        </p:nvSpPr>
        <p:spPr>
          <a:xfrm>
            <a:off x="1978890" y="3655111"/>
            <a:ext cx="2037877"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Summarize the insights and knowledge gained during the project. </a:t>
            </a:r>
          </a:p>
        </p:txBody>
      </p:sp>
      <p:sp>
        <p:nvSpPr>
          <p:cNvPr id="347" name="Google Shape;347;p31"/>
          <p:cNvSpPr txBox="1">
            <a:spLocks noGrp="1"/>
          </p:cNvSpPr>
          <p:nvPr>
            <p:ph type="subTitle" idx="7"/>
          </p:nvPr>
        </p:nvSpPr>
        <p:spPr>
          <a:xfrm>
            <a:off x="5837615" y="32276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Conclusion</a:t>
            </a:r>
            <a:endParaRPr dirty="0"/>
          </a:p>
        </p:txBody>
      </p:sp>
      <p:sp>
        <p:nvSpPr>
          <p:cNvPr id="348" name="Google Shape;348;p31"/>
          <p:cNvSpPr txBox="1">
            <a:spLocks noGrp="1"/>
          </p:cNvSpPr>
          <p:nvPr>
            <p:ph type="subTitle" idx="8"/>
          </p:nvPr>
        </p:nvSpPr>
        <p:spPr>
          <a:xfrm>
            <a:off x="5837615" y="3689493"/>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Described what I have achieved through the project </a:t>
            </a:r>
          </a:p>
        </p:txBody>
      </p:sp>
      <p:sp>
        <p:nvSpPr>
          <p:cNvPr id="349" name="Google Shape;349;p31"/>
          <p:cNvSpPr txBox="1">
            <a:spLocks noGrp="1"/>
          </p:cNvSpPr>
          <p:nvPr>
            <p:ph type="title" idx="9"/>
          </p:nvPr>
        </p:nvSpPr>
        <p:spPr>
          <a:xfrm>
            <a:off x="1094790" y="1513286"/>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50" name="Google Shape;350;p31"/>
          <p:cNvSpPr txBox="1">
            <a:spLocks noGrp="1"/>
          </p:cNvSpPr>
          <p:nvPr>
            <p:ph type="title" idx="13"/>
          </p:nvPr>
        </p:nvSpPr>
        <p:spPr>
          <a:xfrm>
            <a:off x="5090035" y="1508187"/>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351" name="Google Shape;351;p31"/>
          <p:cNvSpPr txBox="1">
            <a:spLocks noGrp="1"/>
          </p:cNvSpPr>
          <p:nvPr>
            <p:ph type="title" idx="14"/>
          </p:nvPr>
        </p:nvSpPr>
        <p:spPr>
          <a:xfrm>
            <a:off x="1097275" y="31088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52" name="Google Shape;352;p31"/>
          <p:cNvSpPr txBox="1">
            <a:spLocks noGrp="1"/>
          </p:cNvSpPr>
          <p:nvPr>
            <p:ph type="title" idx="15"/>
          </p:nvPr>
        </p:nvSpPr>
        <p:spPr>
          <a:xfrm>
            <a:off x="4953515" y="31739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8"/>
          <p:cNvSpPr txBox="1">
            <a:spLocks noGrp="1"/>
          </p:cNvSpPr>
          <p:nvPr>
            <p:ph type="title"/>
          </p:nvPr>
        </p:nvSpPr>
        <p:spPr>
          <a:xfrm>
            <a:off x="2193774" y="1797800"/>
            <a:ext cx="4999505"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br>
              <a:rPr lang="en" dirty="0"/>
            </a:b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1AB311-EABA-8072-50B8-174DDD74C124}"/>
              </a:ext>
            </a:extLst>
          </p:cNvPr>
          <p:cNvSpPr txBox="1">
            <a:spLocks/>
          </p:cNvSpPr>
          <p:nvPr/>
        </p:nvSpPr>
        <p:spPr>
          <a:xfrm>
            <a:off x="1677317" y="-103597"/>
            <a:ext cx="5789366" cy="2904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v"/>
            </a:pPr>
            <a:r>
              <a:rPr lang="en-US" sz="1800" dirty="0"/>
              <a:t>Thus, I have completed a Car Feature Analysis.</a:t>
            </a:r>
          </a:p>
          <a:p>
            <a:pPr marL="285750" indent="-285750" algn="l">
              <a:buFont typeface="Wingdings" panose="05000000000000000000" pitchFamily="2" charset="2"/>
              <a:buChar char="v"/>
            </a:pPr>
            <a:r>
              <a:rPr lang="en-US" sz="1800" dirty="0"/>
              <a:t>Given key findings and all meaningful trends or patterns I have discovered.</a:t>
            </a:r>
          </a:p>
          <a:p>
            <a:pPr marL="285750" indent="-285750" algn="l">
              <a:buFont typeface="Wingdings" panose="05000000000000000000" pitchFamily="2" charset="2"/>
              <a:buChar char="v"/>
            </a:pPr>
            <a:r>
              <a:rPr lang="en-US" sz="1800" dirty="0"/>
              <a:t>I have learned to use Python Libraries (pandas, matplotlib, </a:t>
            </a:r>
            <a:r>
              <a:rPr lang="en-US" sz="1800" dirty="0" err="1"/>
              <a:t>numpy</a:t>
            </a:r>
            <a:r>
              <a:rPr lang="en-US" sz="1800" dirty="0"/>
              <a:t> and seaborn) to analyze the dataset.</a:t>
            </a:r>
          </a:p>
          <a:p>
            <a:pPr marL="285750" indent="-285750" algn="l">
              <a:buFont typeface="Wingdings" panose="05000000000000000000" pitchFamily="2" charset="2"/>
              <a:buChar char="v"/>
            </a:pPr>
            <a:r>
              <a:rPr lang="en-US" sz="1800" dirty="0"/>
              <a:t>I have learned how to create a dashboard using Tableau Public.</a:t>
            </a:r>
          </a:p>
          <a:p>
            <a:pPr marL="285750" indent="-285750" algn="l">
              <a:buFont typeface="Wingdings" panose="05000000000000000000" pitchFamily="2" charset="2"/>
              <a:buChar char="v"/>
            </a:pPr>
            <a:r>
              <a:rPr lang="en-US" sz="1800" dirty="0"/>
              <a:t>I have learned to use </a:t>
            </a:r>
            <a:r>
              <a:rPr lang="en-US" sz="1800" dirty="0" err="1"/>
              <a:t>Jupyter</a:t>
            </a:r>
            <a:r>
              <a:rPr lang="en-US" sz="1800" dirty="0"/>
              <a:t> Notebook for Data Analysis.</a:t>
            </a:r>
          </a:p>
          <a:p>
            <a:pPr marL="285750" indent="-285750" algn="l">
              <a:buFont typeface="Wingdings" panose="05000000000000000000" pitchFamily="2" charset="2"/>
              <a:buChar char="v"/>
            </a:pPr>
            <a:r>
              <a:rPr lang="en-US" sz="1800" dirty="0"/>
              <a:t>GitHub Repository and drive links are given as follows.</a:t>
            </a:r>
          </a:p>
        </p:txBody>
      </p:sp>
      <p:sp>
        <p:nvSpPr>
          <p:cNvPr id="13" name="TextBox 12">
            <a:extLst>
              <a:ext uri="{FF2B5EF4-FFF2-40B4-BE49-F238E27FC236}">
                <a16:creationId xmlns:a16="http://schemas.microsoft.com/office/drawing/2014/main" id="{AEF57CEF-A066-E169-5E79-9C21CA0AD6FC}"/>
              </a:ext>
            </a:extLst>
          </p:cNvPr>
          <p:cNvSpPr txBox="1"/>
          <p:nvPr/>
        </p:nvSpPr>
        <p:spPr>
          <a:xfrm>
            <a:off x="1335014" y="2818245"/>
            <a:ext cx="7466086" cy="307777"/>
          </a:xfrm>
          <a:prstGeom prst="rect">
            <a:avLst/>
          </a:prstGeom>
          <a:noFill/>
        </p:spPr>
        <p:txBody>
          <a:bodyPr wrap="square" rtlCol="0">
            <a:spAutoFit/>
          </a:bodyPr>
          <a:lstStyle/>
          <a:p>
            <a:r>
              <a:rPr lang="en-US" dirty="0">
                <a:highlight>
                  <a:srgbClr val="FFFF00"/>
                </a:highlight>
              </a:rPr>
              <a:t>GitHub Repository:-</a:t>
            </a:r>
            <a:r>
              <a:rPr lang="en-US" dirty="0"/>
              <a:t>   </a:t>
            </a:r>
            <a:r>
              <a:rPr lang="en-IN" dirty="0">
                <a:solidFill>
                  <a:srgbClr val="202C8F"/>
                </a:solidFill>
                <a:hlinkClick r:id="rId3">
                  <a:extLst>
                    <a:ext uri="{A12FA001-AC4F-418D-AE19-62706E023703}">
                      <ahyp:hlinkClr xmlns:ahyp="http://schemas.microsoft.com/office/drawing/2018/hyperlinkcolor" val="tx"/>
                    </a:ext>
                  </a:extLst>
                </a:hlinkClick>
              </a:rPr>
              <a:t>https://github.com/ShindeYash/Impact_of_Car_Features_Analysis</a:t>
            </a:r>
            <a:endParaRPr lang="en-IN" dirty="0">
              <a:solidFill>
                <a:srgbClr val="202C8F"/>
              </a:solidFill>
            </a:endParaRPr>
          </a:p>
        </p:txBody>
      </p:sp>
      <p:sp>
        <p:nvSpPr>
          <p:cNvPr id="14" name="TextBox 13">
            <a:extLst>
              <a:ext uri="{FF2B5EF4-FFF2-40B4-BE49-F238E27FC236}">
                <a16:creationId xmlns:a16="http://schemas.microsoft.com/office/drawing/2014/main" id="{59348296-B798-6846-9E40-0E7FDC149D7C}"/>
              </a:ext>
            </a:extLst>
          </p:cNvPr>
          <p:cNvSpPr txBox="1"/>
          <p:nvPr/>
        </p:nvSpPr>
        <p:spPr>
          <a:xfrm>
            <a:off x="1335014" y="3126022"/>
            <a:ext cx="6970786" cy="523220"/>
          </a:xfrm>
          <a:prstGeom prst="rect">
            <a:avLst/>
          </a:prstGeom>
          <a:noFill/>
        </p:spPr>
        <p:txBody>
          <a:bodyPr wrap="square" rtlCol="0">
            <a:spAutoFit/>
          </a:bodyPr>
          <a:lstStyle/>
          <a:p>
            <a:r>
              <a:rPr lang="en-US" dirty="0" err="1">
                <a:highlight>
                  <a:srgbClr val="FFFF00"/>
                </a:highlight>
              </a:rPr>
              <a:t>Jupyter</a:t>
            </a:r>
            <a:r>
              <a:rPr lang="en-US" dirty="0">
                <a:highlight>
                  <a:srgbClr val="FFFF00"/>
                </a:highlight>
              </a:rPr>
              <a:t> Notebook:-</a:t>
            </a:r>
            <a:r>
              <a:rPr lang="en-US" dirty="0"/>
              <a:t>   </a:t>
            </a:r>
            <a:r>
              <a:rPr lang="en-US" dirty="0">
                <a:solidFill>
                  <a:srgbClr val="202C8F"/>
                </a:solidFill>
                <a:hlinkClick r:id="rId4">
                  <a:extLst>
                    <a:ext uri="{A12FA001-AC4F-418D-AE19-62706E023703}">
                      <ahyp:hlinkClr xmlns:ahyp="http://schemas.microsoft.com/office/drawing/2018/hyperlinkcolor" val="tx"/>
                    </a:ext>
                  </a:extLst>
                </a:hlinkClick>
              </a:rPr>
              <a:t>https://drive.google.com/file/d/1oebLWE6TFEC1Yix7CrDRP-FvPtNPxEVj/view?usp=sharing</a:t>
            </a:r>
            <a:endParaRPr lang="en-IN" dirty="0">
              <a:solidFill>
                <a:srgbClr val="202C8F"/>
              </a:solidFill>
            </a:endParaRPr>
          </a:p>
        </p:txBody>
      </p:sp>
      <p:sp>
        <p:nvSpPr>
          <p:cNvPr id="15" name="TextBox 14">
            <a:extLst>
              <a:ext uri="{FF2B5EF4-FFF2-40B4-BE49-F238E27FC236}">
                <a16:creationId xmlns:a16="http://schemas.microsoft.com/office/drawing/2014/main" id="{A5F8D730-9721-C860-FE0F-0B11DD31B046}"/>
              </a:ext>
            </a:extLst>
          </p:cNvPr>
          <p:cNvSpPr txBox="1"/>
          <p:nvPr/>
        </p:nvSpPr>
        <p:spPr>
          <a:xfrm>
            <a:off x="1296914" y="3702838"/>
            <a:ext cx="7046986" cy="523220"/>
          </a:xfrm>
          <a:prstGeom prst="rect">
            <a:avLst/>
          </a:prstGeom>
          <a:noFill/>
        </p:spPr>
        <p:txBody>
          <a:bodyPr wrap="square" rtlCol="0">
            <a:spAutoFit/>
          </a:bodyPr>
          <a:lstStyle/>
          <a:p>
            <a:r>
              <a:rPr lang="en-US" dirty="0">
                <a:highlight>
                  <a:srgbClr val="FFFF00"/>
                </a:highlight>
              </a:rPr>
              <a:t>Drive Link:-</a:t>
            </a:r>
            <a:r>
              <a:rPr lang="en-US" dirty="0"/>
              <a:t>  </a:t>
            </a:r>
            <a:r>
              <a:rPr lang="en-US" dirty="0">
                <a:solidFill>
                  <a:srgbClr val="202C8F"/>
                </a:solidFill>
                <a:hlinkClick r:id="rId5">
                  <a:extLst>
                    <a:ext uri="{A12FA001-AC4F-418D-AE19-62706E023703}">
                      <ahyp:hlinkClr xmlns:ahyp="http://schemas.microsoft.com/office/drawing/2018/hyperlinkcolor" val="tx"/>
                    </a:ext>
                  </a:extLst>
                </a:hlinkClick>
              </a:rPr>
              <a:t>https://drive.google.com/drive/folders/1UE-rOaYAqR_Qnp4i-erhj4NEAJKw8vyw?usp=sharing</a:t>
            </a:r>
            <a:endParaRPr lang="en-IN" dirty="0">
              <a:solidFill>
                <a:srgbClr val="202C8F"/>
              </a:solidFill>
            </a:endParaRPr>
          </a:p>
        </p:txBody>
      </p:sp>
      <p:sp>
        <p:nvSpPr>
          <p:cNvPr id="3" name="TextBox 2">
            <a:extLst>
              <a:ext uri="{FF2B5EF4-FFF2-40B4-BE49-F238E27FC236}">
                <a16:creationId xmlns:a16="http://schemas.microsoft.com/office/drawing/2014/main" id="{3705F23C-B543-F0E5-2954-0B37EF1DCB3B}"/>
              </a:ext>
            </a:extLst>
          </p:cNvPr>
          <p:cNvSpPr txBox="1"/>
          <p:nvPr/>
        </p:nvSpPr>
        <p:spPr>
          <a:xfrm>
            <a:off x="1258814" y="4326350"/>
            <a:ext cx="7046986" cy="738664"/>
          </a:xfrm>
          <a:prstGeom prst="rect">
            <a:avLst/>
          </a:prstGeom>
          <a:noFill/>
        </p:spPr>
        <p:txBody>
          <a:bodyPr wrap="square" rtlCol="0">
            <a:spAutoFit/>
          </a:bodyPr>
          <a:lstStyle/>
          <a:p>
            <a:r>
              <a:rPr lang="en-US" dirty="0">
                <a:highlight>
                  <a:srgbClr val="FFFF00"/>
                </a:highlight>
              </a:rPr>
              <a:t>Video Presentation:-</a:t>
            </a:r>
            <a:r>
              <a:rPr lang="en-IN" b="0" i="0" dirty="0">
                <a:solidFill>
                  <a:srgbClr val="202C8F"/>
                </a:solidFill>
                <a:effectLst/>
                <a:latin typeface="Abadi" panose="020B0604020104020204" pitchFamily="34" charset="0"/>
                <a:hlinkClick r:id="rId6">
                  <a:extLst>
                    <a:ext uri="{A12FA001-AC4F-418D-AE19-62706E023703}">
                      <ahyp:hlinkClr xmlns:ahyp="http://schemas.microsoft.com/office/drawing/2018/hyperlinkcolor" val="tx"/>
                    </a:ext>
                  </a:extLst>
                </a:hlinkClick>
              </a:rPr>
              <a:t>https://www.loom.com/share/fd5d07602fa04530a0209a6bb0d357e2?sid=c97d33e5-4b25-412d-bb78-68d6d9d48c61</a:t>
            </a:r>
            <a:endParaRPr lang="en-IN" dirty="0">
              <a:solidFill>
                <a:srgbClr val="202C8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9687A-46A9-D8DF-3D60-23CC8207C8D8}"/>
              </a:ext>
            </a:extLst>
          </p:cNvPr>
          <p:cNvSpPr>
            <a:spLocks noGrp="1"/>
          </p:cNvSpPr>
          <p:nvPr>
            <p:ph type="title"/>
          </p:nvPr>
        </p:nvSpPr>
        <p:spPr>
          <a:xfrm>
            <a:off x="4572000" y="439946"/>
            <a:ext cx="3858900" cy="1032900"/>
          </a:xfrm>
        </p:spPr>
        <p:txBody>
          <a:bodyPr wrap="square" anchor="ctr">
            <a:normAutofit/>
          </a:bodyPr>
          <a:lstStyle/>
          <a:p>
            <a:pPr>
              <a:lnSpc>
                <a:spcPct val="90000"/>
              </a:lnSpc>
            </a:pPr>
            <a:r>
              <a:rPr lang="en-US" sz="6100" dirty="0"/>
              <a:t>Thanks!</a:t>
            </a:r>
            <a:endParaRPr lang="en-IN" sz="6100" dirty="0"/>
          </a:p>
        </p:txBody>
      </p:sp>
      <p:sp>
        <p:nvSpPr>
          <p:cNvPr id="10" name="Subtitle 2">
            <a:extLst>
              <a:ext uri="{FF2B5EF4-FFF2-40B4-BE49-F238E27FC236}">
                <a16:creationId xmlns:a16="http://schemas.microsoft.com/office/drawing/2014/main" id="{0C13314B-6D12-E8D0-5E20-943E3FB3AE6F}"/>
              </a:ext>
            </a:extLst>
          </p:cNvPr>
          <p:cNvSpPr>
            <a:spLocks noGrp="1"/>
          </p:cNvSpPr>
          <p:nvPr>
            <p:ph type="subTitle" idx="1"/>
          </p:nvPr>
        </p:nvSpPr>
        <p:spPr>
          <a:xfrm>
            <a:off x="4243055" y="3670655"/>
            <a:ext cx="3229200" cy="1234500"/>
          </a:xfrm>
        </p:spPr>
        <p:txBody>
          <a:bodyPr/>
          <a:lstStyle/>
          <a:p>
            <a:endParaRPr lang="en-US" dirty="0"/>
          </a:p>
        </p:txBody>
      </p:sp>
      <p:sp>
        <p:nvSpPr>
          <p:cNvPr id="6" name="Google Shape;1124;p58">
            <a:extLst>
              <a:ext uri="{FF2B5EF4-FFF2-40B4-BE49-F238E27FC236}">
                <a16:creationId xmlns:a16="http://schemas.microsoft.com/office/drawing/2014/main" id="{1026FA27-BA51-5A41-1175-24ED3F2EAA47}"/>
              </a:ext>
            </a:extLst>
          </p:cNvPr>
          <p:cNvSpPr txBox="1">
            <a:spLocks/>
          </p:cNvSpPr>
          <p:nvPr/>
        </p:nvSpPr>
        <p:spPr>
          <a:xfrm>
            <a:off x="5011686" y="1488765"/>
            <a:ext cx="2793136" cy="1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0" indent="0" algn="r"/>
            <a:r>
              <a:rPr lang="en-US" dirty="0"/>
              <a:t>Do you have any questions?</a:t>
            </a:r>
          </a:p>
          <a:p>
            <a:pPr marL="0" indent="0" algn="r"/>
            <a:r>
              <a:rPr lang="en-US" dirty="0">
                <a:uFill>
                  <a:noFill/>
                </a:uFill>
              </a:rPr>
              <a:t>yashpradeepshinde@gmail.com</a:t>
            </a:r>
            <a:r>
              <a:rPr lang="en-US" dirty="0"/>
              <a:t> </a:t>
            </a:r>
          </a:p>
          <a:p>
            <a:pPr marL="0" indent="0" algn="r"/>
            <a:r>
              <a:rPr lang="en-US" dirty="0"/>
              <a:t>Yash Shinde</a:t>
            </a:r>
          </a:p>
        </p:txBody>
      </p:sp>
      <p:grpSp>
        <p:nvGrpSpPr>
          <p:cNvPr id="7" name="Google Shape;1138;p58">
            <a:extLst>
              <a:ext uri="{FF2B5EF4-FFF2-40B4-BE49-F238E27FC236}">
                <a16:creationId xmlns:a16="http://schemas.microsoft.com/office/drawing/2014/main" id="{8A7B5A3E-90EE-BB8C-DDFF-8DA727A85A1A}"/>
              </a:ext>
            </a:extLst>
          </p:cNvPr>
          <p:cNvGrpSpPr/>
          <p:nvPr/>
        </p:nvGrpSpPr>
        <p:grpSpPr>
          <a:xfrm>
            <a:off x="-624043" y="802965"/>
            <a:ext cx="3067105" cy="3918175"/>
            <a:chOff x="4493438" y="707100"/>
            <a:chExt cx="3067105" cy="3918175"/>
          </a:xfrm>
        </p:grpSpPr>
        <p:sp>
          <p:nvSpPr>
            <p:cNvPr id="8" name="Google Shape;1139;p58">
              <a:extLst>
                <a:ext uri="{FF2B5EF4-FFF2-40B4-BE49-F238E27FC236}">
                  <a16:creationId xmlns:a16="http://schemas.microsoft.com/office/drawing/2014/main" id="{98DE9416-D29B-798D-288A-4935A2C036E7}"/>
                </a:ext>
              </a:extLst>
            </p:cNvPr>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0;p58">
              <a:extLst>
                <a:ext uri="{FF2B5EF4-FFF2-40B4-BE49-F238E27FC236}">
                  <a16:creationId xmlns:a16="http://schemas.microsoft.com/office/drawing/2014/main" id="{05310711-1229-CF46-0FBB-6BE6A50438F3}"/>
                </a:ext>
              </a:extLst>
            </p:cNvPr>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1;p58">
              <a:extLst>
                <a:ext uri="{FF2B5EF4-FFF2-40B4-BE49-F238E27FC236}">
                  <a16:creationId xmlns:a16="http://schemas.microsoft.com/office/drawing/2014/main" id="{CD94BE6F-BAAB-0EDB-614B-5BE25C764AE6}"/>
                </a:ext>
              </a:extLst>
            </p:cNvPr>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p58">
              <a:extLst>
                <a:ext uri="{FF2B5EF4-FFF2-40B4-BE49-F238E27FC236}">
                  <a16:creationId xmlns:a16="http://schemas.microsoft.com/office/drawing/2014/main" id="{91E57B84-9824-409B-3B1B-DBCFFA217201}"/>
                </a:ext>
              </a:extLst>
            </p:cNvPr>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3;p58">
              <a:extLst>
                <a:ext uri="{FF2B5EF4-FFF2-40B4-BE49-F238E27FC236}">
                  <a16:creationId xmlns:a16="http://schemas.microsoft.com/office/drawing/2014/main" id="{2683AFFF-4206-FD30-A2BD-60225CC933B9}"/>
                </a:ext>
              </a:extLst>
            </p:cNvPr>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p58">
              <a:extLst>
                <a:ext uri="{FF2B5EF4-FFF2-40B4-BE49-F238E27FC236}">
                  <a16:creationId xmlns:a16="http://schemas.microsoft.com/office/drawing/2014/main" id="{F006758B-985B-B267-9628-EB9D5B33E429}"/>
                </a:ext>
              </a:extLst>
            </p:cNvPr>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5;p58">
              <a:extLst>
                <a:ext uri="{FF2B5EF4-FFF2-40B4-BE49-F238E27FC236}">
                  <a16:creationId xmlns:a16="http://schemas.microsoft.com/office/drawing/2014/main" id="{02AA7A86-85E9-C7D2-CC60-1E686EA233B0}"/>
                </a:ext>
              </a:extLst>
            </p:cNvPr>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6;p58">
              <a:extLst>
                <a:ext uri="{FF2B5EF4-FFF2-40B4-BE49-F238E27FC236}">
                  <a16:creationId xmlns:a16="http://schemas.microsoft.com/office/drawing/2014/main" id="{AA152851-5F64-23B6-895A-87C89832BAF7}"/>
                </a:ext>
              </a:extLst>
            </p:cNvPr>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7;p58">
              <a:extLst>
                <a:ext uri="{FF2B5EF4-FFF2-40B4-BE49-F238E27FC236}">
                  <a16:creationId xmlns:a16="http://schemas.microsoft.com/office/drawing/2014/main" id="{FD722251-0C02-2378-F5F0-DAFC96933A15}"/>
                </a:ext>
              </a:extLst>
            </p:cNvPr>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p58">
              <a:extLst>
                <a:ext uri="{FF2B5EF4-FFF2-40B4-BE49-F238E27FC236}">
                  <a16:creationId xmlns:a16="http://schemas.microsoft.com/office/drawing/2014/main" id="{21750FEE-E519-3D72-DAC5-644D36CF0B90}"/>
                </a:ext>
              </a:extLst>
            </p:cNvPr>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9;p58">
              <a:extLst>
                <a:ext uri="{FF2B5EF4-FFF2-40B4-BE49-F238E27FC236}">
                  <a16:creationId xmlns:a16="http://schemas.microsoft.com/office/drawing/2014/main" id="{189CD0D0-05BF-C1DF-7B7C-0D1CAFF44059}"/>
                </a:ext>
              </a:extLst>
            </p:cNvPr>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0;p58">
              <a:extLst>
                <a:ext uri="{FF2B5EF4-FFF2-40B4-BE49-F238E27FC236}">
                  <a16:creationId xmlns:a16="http://schemas.microsoft.com/office/drawing/2014/main" id="{EEC2684B-73C0-E1C5-9F8E-FF131BF2785B}"/>
                </a:ext>
              </a:extLst>
            </p:cNvPr>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1;p58">
              <a:extLst>
                <a:ext uri="{FF2B5EF4-FFF2-40B4-BE49-F238E27FC236}">
                  <a16:creationId xmlns:a16="http://schemas.microsoft.com/office/drawing/2014/main" id="{9EF87F4D-49AA-C06E-701A-69DF284CB46B}"/>
                </a:ext>
              </a:extLst>
            </p:cNvPr>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2;p58">
              <a:extLst>
                <a:ext uri="{FF2B5EF4-FFF2-40B4-BE49-F238E27FC236}">
                  <a16:creationId xmlns:a16="http://schemas.microsoft.com/office/drawing/2014/main" id="{4C9593F4-E5AC-9D1C-7F5B-5E68771A04D4}"/>
                </a:ext>
              </a:extLst>
            </p:cNvPr>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p58">
              <a:extLst>
                <a:ext uri="{FF2B5EF4-FFF2-40B4-BE49-F238E27FC236}">
                  <a16:creationId xmlns:a16="http://schemas.microsoft.com/office/drawing/2014/main" id="{A26B6B5A-67BC-A64F-9406-A62A401C8C52}"/>
                </a:ext>
              </a:extLst>
            </p:cNvPr>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4;p58">
              <a:extLst>
                <a:ext uri="{FF2B5EF4-FFF2-40B4-BE49-F238E27FC236}">
                  <a16:creationId xmlns:a16="http://schemas.microsoft.com/office/drawing/2014/main" id="{7D1345D3-E9B9-79C7-AA92-B69576B5F9BD}"/>
                </a:ext>
              </a:extLst>
            </p:cNvPr>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p58">
              <a:extLst>
                <a:ext uri="{FF2B5EF4-FFF2-40B4-BE49-F238E27FC236}">
                  <a16:creationId xmlns:a16="http://schemas.microsoft.com/office/drawing/2014/main" id="{1E63B0DB-1215-F5D5-F325-4D593B42259D}"/>
                </a:ext>
              </a:extLst>
            </p:cNvPr>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6;p58">
              <a:extLst>
                <a:ext uri="{FF2B5EF4-FFF2-40B4-BE49-F238E27FC236}">
                  <a16:creationId xmlns:a16="http://schemas.microsoft.com/office/drawing/2014/main" id="{94F6A682-2D37-D313-2BB6-2FAD8726ABB0}"/>
                </a:ext>
              </a:extLst>
            </p:cNvPr>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7;p58">
              <a:extLst>
                <a:ext uri="{FF2B5EF4-FFF2-40B4-BE49-F238E27FC236}">
                  <a16:creationId xmlns:a16="http://schemas.microsoft.com/office/drawing/2014/main" id="{CB3E9F98-A132-657F-D479-AEAC0501F4B0}"/>
                </a:ext>
              </a:extLst>
            </p:cNvPr>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8;p58">
              <a:extLst>
                <a:ext uri="{FF2B5EF4-FFF2-40B4-BE49-F238E27FC236}">
                  <a16:creationId xmlns:a16="http://schemas.microsoft.com/office/drawing/2014/main" id="{F44ECFD0-E6D4-029C-DC5E-8A38BBC05353}"/>
                </a:ext>
              </a:extLst>
            </p:cNvPr>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9;p58">
              <a:extLst>
                <a:ext uri="{FF2B5EF4-FFF2-40B4-BE49-F238E27FC236}">
                  <a16:creationId xmlns:a16="http://schemas.microsoft.com/office/drawing/2014/main" id="{B4036C6B-08E9-DE97-0083-B9089F437655}"/>
                </a:ext>
              </a:extLst>
            </p:cNvPr>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0;p58">
              <a:extLst>
                <a:ext uri="{FF2B5EF4-FFF2-40B4-BE49-F238E27FC236}">
                  <a16:creationId xmlns:a16="http://schemas.microsoft.com/office/drawing/2014/main" id="{5E85D5AD-D103-3496-0B50-6C771205FFED}"/>
                </a:ext>
              </a:extLst>
            </p:cNvPr>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1;p58">
              <a:extLst>
                <a:ext uri="{FF2B5EF4-FFF2-40B4-BE49-F238E27FC236}">
                  <a16:creationId xmlns:a16="http://schemas.microsoft.com/office/drawing/2014/main" id="{053F4C9A-8B4D-C524-0E26-84FC657C8172}"/>
                </a:ext>
              </a:extLst>
            </p:cNvPr>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2;p58">
              <a:extLst>
                <a:ext uri="{FF2B5EF4-FFF2-40B4-BE49-F238E27FC236}">
                  <a16:creationId xmlns:a16="http://schemas.microsoft.com/office/drawing/2014/main" id="{AB176717-1AE5-E24A-DFA5-58D79C8D9955}"/>
                </a:ext>
              </a:extLst>
            </p:cNvPr>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3;p58">
              <a:extLst>
                <a:ext uri="{FF2B5EF4-FFF2-40B4-BE49-F238E27FC236}">
                  <a16:creationId xmlns:a16="http://schemas.microsoft.com/office/drawing/2014/main" id="{47E50308-1FB4-0170-3F39-672B7704D5B7}"/>
                </a:ext>
              </a:extLst>
            </p:cNvPr>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4;p58">
              <a:extLst>
                <a:ext uri="{FF2B5EF4-FFF2-40B4-BE49-F238E27FC236}">
                  <a16:creationId xmlns:a16="http://schemas.microsoft.com/office/drawing/2014/main" id="{BCB74676-24C8-2488-B531-E3F8F243C3BC}"/>
                </a:ext>
              </a:extLst>
            </p:cNvPr>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5;p58">
              <a:extLst>
                <a:ext uri="{FF2B5EF4-FFF2-40B4-BE49-F238E27FC236}">
                  <a16:creationId xmlns:a16="http://schemas.microsoft.com/office/drawing/2014/main" id="{D58255A7-AF56-1620-7C64-D76C229C0FA2}"/>
                </a:ext>
              </a:extLst>
            </p:cNvPr>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6;p58">
              <a:extLst>
                <a:ext uri="{FF2B5EF4-FFF2-40B4-BE49-F238E27FC236}">
                  <a16:creationId xmlns:a16="http://schemas.microsoft.com/office/drawing/2014/main" id="{26255A9D-28EE-5E7E-A85B-35997846CBE3}"/>
                </a:ext>
              </a:extLst>
            </p:cNvPr>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58">
              <a:extLst>
                <a:ext uri="{FF2B5EF4-FFF2-40B4-BE49-F238E27FC236}">
                  <a16:creationId xmlns:a16="http://schemas.microsoft.com/office/drawing/2014/main" id="{D1C5901A-2048-1B61-AF3C-2EAD99238780}"/>
                </a:ext>
              </a:extLst>
            </p:cNvPr>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58">
              <a:extLst>
                <a:ext uri="{FF2B5EF4-FFF2-40B4-BE49-F238E27FC236}">
                  <a16:creationId xmlns:a16="http://schemas.microsoft.com/office/drawing/2014/main" id="{46CC4230-4B6C-65F8-1AE6-E5B428D69B0E}"/>
                </a:ext>
              </a:extLst>
            </p:cNvPr>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58">
              <a:extLst>
                <a:ext uri="{FF2B5EF4-FFF2-40B4-BE49-F238E27FC236}">
                  <a16:creationId xmlns:a16="http://schemas.microsoft.com/office/drawing/2014/main" id="{A6253523-75BE-8B72-E7F1-EFC927E3EB09}"/>
                </a:ext>
              </a:extLst>
            </p:cNvPr>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58">
              <a:extLst>
                <a:ext uri="{FF2B5EF4-FFF2-40B4-BE49-F238E27FC236}">
                  <a16:creationId xmlns:a16="http://schemas.microsoft.com/office/drawing/2014/main" id="{75740405-DD55-B64A-A661-A0746618FF7D}"/>
                </a:ext>
              </a:extLst>
            </p:cNvPr>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1;p58">
              <a:extLst>
                <a:ext uri="{FF2B5EF4-FFF2-40B4-BE49-F238E27FC236}">
                  <a16:creationId xmlns:a16="http://schemas.microsoft.com/office/drawing/2014/main" id="{EAAE17C1-B1A7-7785-0D4E-A41899F2A3DE}"/>
                </a:ext>
              </a:extLst>
            </p:cNvPr>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2;p58">
              <a:extLst>
                <a:ext uri="{FF2B5EF4-FFF2-40B4-BE49-F238E27FC236}">
                  <a16:creationId xmlns:a16="http://schemas.microsoft.com/office/drawing/2014/main" id="{C03A5F0E-B2C9-2089-7532-9C1B0754B9E9}"/>
                </a:ext>
              </a:extLst>
            </p:cNvPr>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3;p58">
              <a:extLst>
                <a:ext uri="{FF2B5EF4-FFF2-40B4-BE49-F238E27FC236}">
                  <a16:creationId xmlns:a16="http://schemas.microsoft.com/office/drawing/2014/main" id="{4EC59DCC-2E3F-77E2-88A1-4B50979EA5C6}"/>
                </a:ext>
              </a:extLst>
            </p:cNvPr>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4;p58">
              <a:extLst>
                <a:ext uri="{FF2B5EF4-FFF2-40B4-BE49-F238E27FC236}">
                  <a16:creationId xmlns:a16="http://schemas.microsoft.com/office/drawing/2014/main" id="{CB3F99A6-ACC2-78CD-DAAC-E7449B2583D0}"/>
                </a:ext>
              </a:extLst>
            </p:cNvPr>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5;p58">
              <a:extLst>
                <a:ext uri="{FF2B5EF4-FFF2-40B4-BE49-F238E27FC236}">
                  <a16:creationId xmlns:a16="http://schemas.microsoft.com/office/drawing/2014/main" id="{ACDFCF16-6283-7D50-AF30-A7B247B32423}"/>
                </a:ext>
              </a:extLst>
            </p:cNvPr>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6;p58">
              <a:extLst>
                <a:ext uri="{FF2B5EF4-FFF2-40B4-BE49-F238E27FC236}">
                  <a16:creationId xmlns:a16="http://schemas.microsoft.com/office/drawing/2014/main" id="{44C3DCFB-E617-124E-E5FE-C64F2CB4A4F1}"/>
                </a:ext>
              </a:extLst>
            </p:cNvPr>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7;p58">
              <a:extLst>
                <a:ext uri="{FF2B5EF4-FFF2-40B4-BE49-F238E27FC236}">
                  <a16:creationId xmlns:a16="http://schemas.microsoft.com/office/drawing/2014/main" id="{F09B2B99-0CD7-1E25-86D5-2CC59DCCDC5D}"/>
                </a:ext>
              </a:extLst>
            </p:cNvPr>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8;p58">
              <a:extLst>
                <a:ext uri="{FF2B5EF4-FFF2-40B4-BE49-F238E27FC236}">
                  <a16:creationId xmlns:a16="http://schemas.microsoft.com/office/drawing/2014/main" id="{13810DBE-60E9-0AF2-C697-1AF2195219FB}"/>
                </a:ext>
              </a:extLst>
            </p:cNvPr>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58">
              <a:extLst>
                <a:ext uri="{FF2B5EF4-FFF2-40B4-BE49-F238E27FC236}">
                  <a16:creationId xmlns:a16="http://schemas.microsoft.com/office/drawing/2014/main" id="{AF836EFD-D9F4-9131-F7F1-CFE7BEF3ADBA}"/>
                </a:ext>
              </a:extLst>
            </p:cNvPr>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58">
              <a:extLst>
                <a:ext uri="{FF2B5EF4-FFF2-40B4-BE49-F238E27FC236}">
                  <a16:creationId xmlns:a16="http://schemas.microsoft.com/office/drawing/2014/main" id="{08A15230-C7EE-0EDD-BB49-CE4BCAD14DED}"/>
                </a:ext>
              </a:extLst>
            </p:cNvPr>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1;p58">
              <a:extLst>
                <a:ext uri="{FF2B5EF4-FFF2-40B4-BE49-F238E27FC236}">
                  <a16:creationId xmlns:a16="http://schemas.microsoft.com/office/drawing/2014/main" id="{D5C7AAE6-08CD-AC1B-1FBA-79FF187C1522}"/>
                </a:ext>
              </a:extLst>
            </p:cNvPr>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2;p58">
              <a:extLst>
                <a:ext uri="{FF2B5EF4-FFF2-40B4-BE49-F238E27FC236}">
                  <a16:creationId xmlns:a16="http://schemas.microsoft.com/office/drawing/2014/main" id="{5CD3B79B-0EB5-946A-2F5F-7D1BC466C0A2}"/>
                </a:ext>
              </a:extLst>
            </p:cNvPr>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3;p58">
              <a:extLst>
                <a:ext uri="{FF2B5EF4-FFF2-40B4-BE49-F238E27FC236}">
                  <a16:creationId xmlns:a16="http://schemas.microsoft.com/office/drawing/2014/main" id="{EE5863FB-93EA-4060-49B7-AE2C9563E03A}"/>
                </a:ext>
              </a:extLst>
            </p:cNvPr>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4;p58">
              <a:extLst>
                <a:ext uri="{FF2B5EF4-FFF2-40B4-BE49-F238E27FC236}">
                  <a16:creationId xmlns:a16="http://schemas.microsoft.com/office/drawing/2014/main" id="{91917FE7-963B-8072-954F-79CF960FEBF8}"/>
                </a:ext>
              </a:extLst>
            </p:cNvPr>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5;p58">
              <a:extLst>
                <a:ext uri="{FF2B5EF4-FFF2-40B4-BE49-F238E27FC236}">
                  <a16:creationId xmlns:a16="http://schemas.microsoft.com/office/drawing/2014/main" id="{0BE8792C-732F-066E-7D52-8DC5036CA49A}"/>
                </a:ext>
              </a:extLst>
            </p:cNvPr>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6;p58">
              <a:extLst>
                <a:ext uri="{FF2B5EF4-FFF2-40B4-BE49-F238E27FC236}">
                  <a16:creationId xmlns:a16="http://schemas.microsoft.com/office/drawing/2014/main" id="{9E700477-533F-9964-35CA-14613EF5EBC4}"/>
                </a:ext>
              </a:extLst>
            </p:cNvPr>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7;p58">
              <a:extLst>
                <a:ext uri="{FF2B5EF4-FFF2-40B4-BE49-F238E27FC236}">
                  <a16:creationId xmlns:a16="http://schemas.microsoft.com/office/drawing/2014/main" id="{502D2A05-B153-34CF-D118-A9446490A429}"/>
                </a:ext>
              </a:extLst>
            </p:cNvPr>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8;p58">
              <a:extLst>
                <a:ext uri="{FF2B5EF4-FFF2-40B4-BE49-F238E27FC236}">
                  <a16:creationId xmlns:a16="http://schemas.microsoft.com/office/drawing/2014/main" id="{68DF7EF3-65C5-EDAC-8831-7EFE94984C94}"/>
                </a:ext>
              </a:extLst>
            </p:cNvPr>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9;p58">
              <a:extLst>
                <a:ext uri="{FF2B5EF4-FFF2-40B4-BE49-F238E27FC236}">
                  <a16:creationId xmlns:a16="http://schemas.microsoft.com/office/drawing/2014/main" id="{352D9C98-4876-967A-AF4F-625D4093C3A6}"/>
                </a:ext>
              </a:extLst>
            </p:cNvPr>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0;p58">
              <a:extLst>
                <a:ext uri="{FF2B5EF4-FFF2-40B4-BE49-F238E27FC236}">
                  <a16:creationId xmlns:a16="http://schemas.microsoft.com/office/drawing/2014/main" id="{37E54F8E-7C29-828E-9389-033D18F657BA}"/>
                </a:ext>
              </a:extLst>
            </p:cNvPr>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1;p58">
              <a:extLst>
                <a:ext uri="{FF2B5EF4-FFF2-40B4-BE49-F238E27FC236}">
                  <a16:creationId xmlns:a16="http://schemas.microsoft.com/office/drawing/2014/main" id="{BBB6B55E-41C2-55B9-18CE-ED406B5920AA}"/>
                </a:ext>
              </a:extLst>
            </p:cNvPr>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2;p58">
              <a:extLst>
                <a:ext uri="{FF2B5EF4-FFF2-40B4-BE49-F238E27FC236}">
                  <a16:creationId xmlns:a16="http://schemas.microsoft.com/office/drawing/2014/main" id="{F2426FA6-9282-C421-EBEC-6F255EAD27D8}"/>
                </a:ext>
              </a:extLst>
            </p:cNvPr>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3;p58">
              <a:extLst>
                <a:ext uri="{FF2B5EF4-FFF2-40B4-BE49-F238E27FC236}">
                  <a16:creationId xmlns:a16="http://schemas.microsoft.com/office/drawing/2014/main" id="{BC0BA193-E022-068D-9F31-31F26DE0094D}"/>
                </a:ext>
              </a:extLst>
            </p:cNvPr>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4;p58">
              <a:extLst>
                <a:ext uri="{FF2B5EF4-FFF2-40B4-BE49-F238E27FC236}">
                  <a16:creationId xmlns:a16="http://schemas.microsoft.com/office/drawing/2014/main" id="{90317376-BAFF-D0D0-3C3A-E19AC404BD96}"/>
                </a:ext>
              </a:extLst>
            </p:cNvPr>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5;p58">
              <a:extLst>
                <a:ext uri="{FF2B5EF4-FFF2-40B4-BE49-F238E27FC236}">
                  <a16:creationId xmlns:a16="http://schemas.microsoft.com/office/drawing/2014/main" id="{EA362054-938B-C712-1DC4-F7166D4770A5}"/>
                </a:ext>
              </a:extLst>
            </p:cNvPr>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6;p58">
              <a:extLst>
                <a:ext uri="{FF2B5EF4-FFF2-40B4-BE49-F238E27FC236}">
                  <a16:creationId xmlns:a16="http://schemas.microsoft.com/office/drawing/2014/main" id="{E8B4C33E-6F16-8846-CA7D-AEDB5DFA45C4}"/>
                </a:ext>
              </a:extLst>
            </p:cNvPr>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p58">
              <a:extLst>
                <a:ext uri="{FF2B5EF4-FFF2-40B4-BE49-F238E27FC236}">
                  <a16:creationId xmlns:a16="http://schemas.microsoft.com/office/drawing/2014/main" id="{9847B628-2A75-4946-B92C-792B384CDDEA}"/>
                </a:ext>
              </a:extLst>
            </p:cNvPr>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8;p58">
              <a:extLst>
                <a:ext uri="{FF2B5EF4-FFF2-40B4-BE49-F238E27FC236}">
                  <a16:creationId xmlns:a16="http://schemas.microsoft.com/office/drawing/2014/main" id="{42159FF1-7F57-C2CB-1433-C59BAD799E4A}"/>
                </a:ext>
              </a:extLst>
            </p:cNvPr>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9;p58">
              <a:extLst>
                <a:ext uri="{FF2B5EF4-FFF2-40B4-BE49-F238E27FC236}">
                  <a16:creationId xmlns:a16="http://schemas.microsoft.com/office/drawing/2014/main" id="{353ACC2E-0455-2555-FE74-AC66E9487D69}"/>
                </a:ext>
              </a:extLst>
            </p:cNvPr>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p58">
              <a:extLst>
                <a:ext uri="{FF2B5EF4-FFF2-40B4-BE49-F238E27FC236}">
                  <a16:creationId xmlns:a16="http://schemas.microsoft.com/office/drawing/2014/main" id="{F01B9326-09AE-DDBB-FBEE-4062D7AD5260}"/>
                </a:ext>
              </a:extLst>
            </p:cNvPr>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1;p58">
              <a:extLst>
                <a:ext uri="{FF2B5EF4-FFF2-40B4-BE49-F238E27FC236}">
                  <a16:creationId xmlns:a16="http://schemas.microsoft.com/office/drawing/2014/main" id="{0B266496-55A1-1C0D-05CD-2EA1DC82BFAC}"/>
                </a:ext>
              </a:extLst>
            </p:cNvPr>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2;p58">
              <a:extLst>
                <a:ext uri="{FF2B5EF4-FFF2-40B4-BE49-F238E27FC236}">
                  <a16:creationId xmlns:a16="http://schemas.microsoft.com/office/drawing/2014/main" id="{2E22C417-3791-9FAD-3B22-2CAB82040A21}"/>
                </a:ext>
              </a:extLst>
            </p:cNvPr>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3;p58">
              <a:extLst>
                <a:ext uri="{FF2B5EF4-FFF2-40B4-BE49-F238E27FC236}">
                  <a16:creationId xmlns:a16="http://schemas.microsoft.com/office/drawing/2014/main" id="{D8E72822-70B4-B569-B2F6-772EA3D417C3}"/>
                </a:ext>
              </a:extLst>
            </p:cNvPr>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4;p58">
              <a:extLst>
                <a:ext uri="{FF2B5EF4-FFF2-40B4-BE49-F238E27FC236}">
                  <a16:creationId xmlns:a16="http://schemas.microsoft.com/office/drawing/2014/main" id="{BAC09126-B191-58A6-C3BD-62B4DCE87D92}"/>
                </a:ext>
              </a:extLst>
            </p:cNvPr>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5;p58">
              <a:extLst>
                <a:ext uri="{FF2B5EF4-FFF2-40B4-BE49-F238E27FC236}">
                  <a16:creationId xmlns:a16="http://schemas.microsoft.com/office/drawing/2014/main" id="{DC3E84B8-E775-13FA-DD4C-18AAE1621EAA}"/>
                </a:ext>
              </a:extLst>
            </p:cNvPr>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6;p58">
              <a:extLst>
                <a:ext uri="{FF2B5EF4-FFF2-40B4-BE49-F238E27FC236}">
                  <a16:creationId xmlns:a16="http://schemas.microsoft.com/office/drawing/2014/main" id="{19DFF8A4-F5D5-6810-2671-6C7415D870C7}"/>
                </a:ext>
              </a:extLst>
            </p:cNvPr>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7;p58">
              <a:extLst>
                <a:ext uri="{FF2B5EF4-FFF2-40B4-BE49-F238E27FC236}">
                  <a16:creationId xmlns:a16="http://schemas.microsoft.com/office/drawing/2014/main" id="{48CC2BF3-AC4A-442B-FB9E-97C4AC7CAC1B}"/>
                </a:ext>
              </a:extLst>
            </p:cNvPr>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8;p58">
              <a:extLst>
                <a:ext uri="{FF2B5EF4-FFF2-40B4-BE49-F238E27FC236}">
                  <a16:creationId xmlns:a16="http://schemas.microsoft.com/office/drawing/2014/main" id="{F304BC43-6C01-67CF-A0E8-3180E724F43F}"/>
                </a:ext>
              </a:extLst>
            </p:cNvPr>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9;p58">
              <a:extLst>
                <a:ext uri="{FF2B5EF4-FFF2-40B4-BE49-F238E27FC236}">
                  <a16:creationId xmlns:a16="http://schemas.microsoft.com/office/drawing/2014/main" id="{7C8EC96A-916D-7266-6D35-E4A033A9BFD2}"/>
                </a:ext>
              </a:extLst>
            </p:cNvPr>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0;p58">
              <a:extLst>
                <a:ext uri="{FF2B5EF4-FFF2-40B4-BE49-F238E27FC236}">
                  <a16:creationId xmlns:a16="http://schemas.microsoft.com/office/drawing/2014/main" id="{7E8A169B-7B4B-AC2B-4EF4-871485EC7B5F}"/>
                </a:ext>
              </a:extLst>
            </p:cNvPr>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1;p58">
              <a:extLst>
                <a:ext uri="{FF2B5EF4-FFF2-40B4-BE49-F238E27FC236}">
                  <a16:creationId xmlns:a16="http://schemas.microsoft.com/office/drawing/2014/main" id="{E362268A-FF89-FEFB-2B18-5C2ABA581EB9}"/>
                </a:ext>
              </a:extLst>
            </p:cNvPr>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2;p58">
              <a:extLst>
                <a:ext uri="{FF2B5EF4-FFF2-40B4-BE49-F238E27FC236}">
                  <a16:creationId xmlns:a16="http://schemas.microsoft.com/office/drawing/2014/main" id="{6631BFAF-8BF2-C1A3-32F7-D8D577B709BE}"/>
                </a:ext>
              </a:extLst>
            </p:cNvPr>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3;p58">
              <a:extLst>
                <a:ext uri="{FF2B5EF4-FFF2-40B4-BE49-F238E27FC236}">
                  <a16:creationId xmlns:a16="http://schemas.microsoft.com/office/drawing/2014/main" id="{562E497E-7F8C-DB8B-F7FB-64D0EF106680}"/>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4;p58">
              <a:extLst>
                <a:ext uri="{FF2B5EF4-FFF2-40B4-BE49-F238E27FC236}">
                  <a16:creationId xmlns:a16="http://schemas.microsoft.com/office/drawing/2014/main" id="{96047E8D-47CE-CD5A-54E5-492D3F99B53D}"/>
                </a:ext>
              </a:extLst>
            </p:cNvPr>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5;p58">
              <a:extLst>
                <a:ext uri="{FF2B5EF4-FFF2-40B4-BE49-F238E27FC236}">
                  <a16:creationId xmlns:a16="http://schemas.microsoft.com/office/drawing/2014/main" id="{C934CDE9-216C-ADF4-DCFC-E57C34ACD4E6}"/>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6;p58">
              <a:extLst>
                <a:ext uri="{FF2B5EF4-FFF2-40B4-BE49-F238E27FC236}">
                  <a16:creationId xmlns:a16="http://schemas.microsoft.com/office/drawing/2014/main" id="{0381893C-68A2-793E-A09C-C9779BDA2D39}"/>
                </a:ext>
              </a:extLst>
            </p:cNvPr>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17;p58">
              <a:extLst>
                <a:ext uri="{FF2B5EF4-FFF2-40B4-BE49-F238E27FC236}">
                  <a16:creationId xmlns:a16="http://schemas.microsoft.com/office/drawing/2014/main" id="{E0AF52F3-5924-4353-8E54-1FCEBDA035A5}"/>
                </a:ext>
              </a:extLst>
            </p:cNvPr>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8;p58">
              <a:extLst>
                <a:ext uri="{FF2B5EF4-FFF2-40B4-BE49-F238E27FC236}">
                  <a16:creationId xmlns:a16="http://schemas.microsoft.com/office/drawing/2014/main" id="{F01BF897-58D3-2022-21AE-99976E7AB351}"/>
                </a:ext>
              </a:extLst>
            </p:cNvPr>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9;p58">
              <a:extLst>
                <a:ext uri="{FF2B5EF4-FFF2-40B4-BE49-F238E27FC236}">
                  <a16:creationId xmlns:a16="http://schemas.microsoft.com/office/drawing/2014/main" id="{0BB8C222-51FE-311D-198F-E7DFC178E5FD}"/>
                </a:ext>
              </a:extLst>
            </p:cNvPr>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0;p58">
              <a:extLst>
                <a:ext uri="{FF2B5EF4-FFF2-40B4-BE49-F238E27FC236}">
                  <a16:creationId xmlns:a16="http://schemas.microsoft.com/office/drawing/2014/main" id="{B5A8839B-C4ED-2A00-ADA3-0D0E2C9EC13F}"/>
                </a:ext>
              </a:extLst>
            </p:cNvPr>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1;p58">
              <a:extLst>
                <a:ext uri="{FF2B5EF4-FFF2-40B4-BE49-F238E27FC236}">
                  <a16:creationId xmlns:a16="http://schemas.microsoft.com/office/drawing/2014/main" id="{73780E11-4D79-99AC-1A33-F48608875ECD}"/>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2;p58">
              <a:extLst>
                <a:ext uri="{FF2B5EF4-FFF2-40B4-BE49-F238E27FC236}">
                  <a16:creationId xmlns:a16="http://schemas.microsoft.com/office/drawing/2014/main" id="{D16D51BB-F47F-84DA-F6D4-1AF81EB0B99C}"/>
                </a:ext>
              </a:extLst>
            </p:cNvPr>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3;p58">
              <a:extLst>
                <a:ext uri="{FF2B5EF4-FFF2-40B4-BE49-F238E27FC236}">
                  <a16:creationId xmlns:a16="http://schemas.microsoft.com/office/drawing/2014/main" id="{EB504646-1C32-E3D3-7EB0-D749CE616B64}"/>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4;p58">
              <a:extLst>
                <a:ext uri="{FF2B5EF4-FFF2-40B4-BE49-F238E27FC236}">
                  <a16:creationId xmlns:a16="http://schemas.microsoft.com/office/drawing/2014/main" id="{F80A8FED-5790-B807-7D11-1DABBF612C15}"/>
                </a:ext>
              </a:extLst>
            </p:cNvPr>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5;p58">
              <a:extLst>
                <a:ext uri="{FF2B5EF4-FFF2-40B4-BE49-F238E27FC236}">
                  <a16:creationId xmlns:a16="http://schemas.microsoft.com/office/drawing/2014/main" id="{5247A3E7-7177-67EC-8A2C-ECF10C290B63}"/>
                </a:ext>
              </a:extLst>
            </p:cNvPr>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6;p58">
              <a:extLst>
                <a:ext uri="{FF2B5EF4-FFF2-40B4-BE49-F238E27FC236}">
                  <a16:creationId xmlns:a16="http://schemas.microsoft.com/office/drawing/2014/main" id="{21A0016C-3605-CD8F-7F92-718FCE32B406}"/>
                </a:ext>
              </a:extLst>
            </p:cNvPr>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7;p58">
              <a:extLst>
                <a:ext uri="{FF2B5EF4-FFF2-40B4-BE49-F238E27FC236}">
                  <a16:creationId xmlns:a16="http://schemas.microsoft.com/office/drawing/2014/main" id="{3C6D561E-B6B1-F8E9-FE78-86D07FB83E0A}"/>
                </a:ext>
              </a:extLst>
            </p:cNvPr>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8;p58">
              <a:extLst>
                <a:ext uri="{FF2B5EF4-FFF2-40B4-BE49-F238E27FC236}">
                  <a16:creationId xmlns:a16="http://schemas.microsoft.com/office/drawing/2014/main" id="{46DB00A7-3773-281F-7405-4C59F7F99CEC}"/>
                </a:ext>
              </a:extLst>
            </p:cNvPr>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9;p58">
              <a:extLst>
                <a:ext uri="{FF2B5EF4-FFF2-40B4-BE49-F238E27FC236}">
                  <a16:creationId xmlns:a16="http://schemas.microsoft.com/office/drawing/2014/main" id="{9859BB81-C918-233D-C5BC-17BC13B9229E}"/>
                </a:ext>
              </a:extLst>
            </p:cNvPr>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0;p58">
              <a:extLst>
                <a:ext uri="{FF2B5EF4-FFF2-40B4-BE49-F238E27FC236}">
                  <a16:creationId xmlns:a16="http://schemas.microsoft.com/office/drawing/2014/main" id="{45DED2C3-4EE6-3C6F-85C4-83345870C836}"/>
                </a:ext>
              </a:extLst>
            </p:cNvPr>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1;p58">
              <a:extLst>
                <a:ext uri="{FF2B5EF4-FFF2-40B4-BE49-F238E27FC236}">
                  <a16:creationId xmlns:a16="http://schemas.microsoft.com/office/drawing/2014/main" id="{5C6BCDE5-C16A-A033-38CA-62683D132800}"/>
                </a:ext>
              </a:extLst>
            </p:cNvPr>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2;p58">
              <a:extLst>
                <a:ext uri="{FF2B5EF4-FFF2-40B4-BE49-F238E27FC236}">
                  <a16:creationId xmlns:a16="http://schemas.microsoft.com/office/drawing/2014/main" id="{81C31450-C1D0-511D-16AC-DB28B821AB15}"/>
                </a:ext>
              </a:extLst>
            </p:cNvPr>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3;p58">
              <a:extLst>
                <a:ext uri="{FF2B5EF4-FFF2-40B4-BE49-F238E27FC236}">
                  <a16:creationId xmlns:a16="http://schemas.microsoft.com/office/drawing/2014/main" id="{5B6F7ED6-B7D6-ABC3-4B80-B7DD31BCD5E0}"/>
                </a:ext>
              </a:extLst>
            </p:cNvPr>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4;p58">
              <a:extLst>
                <a:ext uri="{FF2B5EF4-FFF2-40B4-BE49-F238E27FC236}">
                  <a16:creationId xmlns:a16="http://schemas.microsoft.com/office/drawing/2014/main" id="{E53DEBF7-CBB1-B875-684A-1F0A6F614F15}"/>
                </a:ext>
              </a:extLst>
            </p:cNvPr>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5;p58">
              <a:extLst>
                <a:ext uri="{FF2B5EF4-FFF2-40B4-BE49-F238E27FC236}">
                  <a16:creationId xmlns:a16="http://schemas.microsoft.com/office/drawing/2014/main" id="{F61174AA-FEDF-ED09-1314-1C9E3BF553D7}"/>
                </a:ext>
              </a:extLst>
            </p:cNvPr>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6;p58">
              <a:extLst>
                <a:ext uri="{FF2B5EF4-FFF2-40B4-BE49-F238E27FC236}">
                  <a16:creationId xmlns:a16="http://schemas.microsoft.com/office/drawing/2014/main" id="{50D745D5-4087-2D98-93DA-1FF80332408E}"/>
                </a:ext>
              </a:extLst>
            </p:cNvPr>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7;p58">
              <a:extLst>
                <a:ext uri="{FF2B5EF4-FFF2-40B4-BE49-F238E27FC236}">
                  <a16:creationId xmlns:a16="http://schemas.microsoft.com/office/drawing/2014/main" id="{16B46380-D9C2-95D9-BF2C-15CE70D29AD6}"/>
                </a:ext>
              </a:extLst>
            </p:cNvPr>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8;p58">
              <a:extLst>
                <a:ext uri="{FF2B5EF4-FFF2-40B4-BE49-F238E27FC236}">
                  <a16:creationId xmlns:a16="http://schemas.microsoft.com/office/drawing/2014/main" id="{6536A852-F8EF-A156-7F5F-1EEC539CF431}"/>
                </a:ext>
              </a:extLst>
            </p:cNvPr>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9;p58">
              <a:extLst>
                <a:ext uri="{FF2B5EF4-FFF2-40B4-BE49-F238E27FC236}">
                  <a16:creationId xmlns:a16="http://schemas.microsoft.com/office/drawing/2014/main" id="{11FFCDC2-AE2C-A0A8-16B3-EA7F706C47D5}"/>
                </a:ext>
              </a:extLst>
            </p:cNvPr>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0;p58">
              <a:extLst>
                <a:ext uri="{FF2B5EF4-FFF2-40B4-BE49-F238E27FC236}">
                  <a16:creationId xmlns:a16="http://schemas.microsoft.com/office/drawing/2014/main" id="{6CB3027A-EBA6-8061-3F0A-3144A7B0D89A}"/>
                </a:ext>
              </a:extLst>
            </p:cNvPr>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1;p58">
              <a:extLst>
                <a:ext uri="{FF2B5EF4-FFF2-40B4-BE49-F238E27FC236}">
                  <a16:creationId xmlns:a16="http://schemas.microsoft.com/office/drawing/2014/main" id="{370DDF1D-A405-F134-47A7-B329D49703C8}"/>
                </a:ext>
              </a:extLst>
            </p:cNvPr>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2;p58">
              <a:extLst>
                <a:ext uri="{FF2B5EF4-FFF2-40B4-BE49-F238E27FC236}">
                  <a16:creationId xmlns:a16="http://schemas.microsoft.com/office/drawing/2014/main" id="{5DA8AE44-B124-D69B-952F-81D00DD200C5}"/>
                </a:ext>
              </a:extLst>
            </p:cNvPr>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33;p58">
            <a:extLst>
              <a:ext uri="{FF2B5EF4-FFF2-40B4-BE49-F238E27FC236}">
                <a16:creationId xmlns:a16="http://schemas.microsoft.com/office/drawing/2014/main" id="{94FD1001-3552-02F9-C1F7-A72E9B3809C3}"/>
              </a:ext>
            </a:extLst>
          </p:cNvPr>
          <p:cNvGrpSpPr/>
          <p:nvPr/>
        </p:nvGrpSpPr>
        <p:grpSpPr>
          <a:xfrm>
            <a:off x="7415967" y="2618577"/>
            <a:ext cx="347474" cy="347474"/>
            <a:chOff x="1243934" y="1715235"/>
            <a:chExt cx="397887" cy="397887"/>
          </a:xfrm>
        </p:grpSpPr>
        <p:sp>
          <p:nvSpPr>
            <p:cNvPr id="115" name="Google Shape;1134;p58">
              <a:extLst>
                <a:ext uri="{FF2B5EF4-FFF2-40B4-BE49-F238E27FC236}">
                  <a16:creationId xmlns:a16="http://schemas.microsoft.com/office/drawing/2014/main" id="{ABBB893C-3CAB-00D3-27B6-9A84B7C12A8F}"/>
                </a:ext>
              </a:extLst>
            </p:cNvPr>
            <p:cNvSpPr/>
            <p:nvPr/>
          </p:nvSpPr>
          <p:spPr>
            <a:xfrm>
              <a:off x="1326305" y="1785961"/>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5;p58">
              <a:hlinkClick r:id="rId2"/>
              <a:extLst>
                <a:ext uri="{FF2B5EF4-FFF2-40B4-BE49-F238E27FC236}">
                  <a16:creationId xmlns:a16="http://schemas.microsoft.com/office/drawing/2014/main" id="{B6074AE1-030D-D9ED-2767-A11349CABC9B}"/>
                </a:ext>
              </a:extLst>
            </p:cNvPr>
            <p:cNvSpPr/>
            <p:nvPr/>
          </p:nvSpPr>
          <p:spPr>
            <a:xfrm>
              <a:off x="1243934" y="1715235"/>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6;p58">
              <a:extLst>
                <a:ext uri="{FF2B5EF4-FFF2-40B4-BE49-F238E27FC236}">
                  <a16:creationId xmlns:a16="http://schemas.microsoft.com/office/drawing/2014/main" id="{F7966B31-D910-5BD0-0C8C-12931CB79477}"/>
                </a:ext>
              </a:extLst>
            </p:cNvPr>
            <p:cNvSpPr/>
            <p:nvPr/>
          </p:nvSpPr>
          <p:spPr>
            <a:xfrm>
              <a:off x="1419550" y="1878830"/>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7;p58">
              <a:extLst>
                <a:ext uri="{FF2B5EF4-FFF2-40B4-BE49-F238E27FC236}">
                  <a16:creationId xmlns:a16="http://schemas.microsoft.com/office/drawing/2014/main" id="{EFA04087-E984-A719-76F4-459ED09D0EE3}"/>
                </a:ext>
              </a:extLst>
            </p:cNvPr>
            <p:cNvSpPr/>
            <p:nvPr/>
          </p:nvSpPr>
          <p:spPr>
            <a:xfrm>
              <a:off x="1326305" y="1879185"/>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98110" y="1274991"/>
            <a:ext cx="4837769" cy="19485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b="0" dirty="0"/>
              <a:t>-&gt; Excel</a:t>
            </a:r>
            <a:br>
              <a:rPr lang="en-US" b="0" dirty="0"/>
            </a:br>
            <a:r>
              <a:rPr lang="en-US" b="0" dirty="0"/>
              <a:t>-&gt; PowerPoint</a:t>
            </a:r>
            <a:br>
              <a:rPr lang="en-US" b="0" dirty="0"/>
            </a:br>
            <a:r>
              <a:rPr lang="en-US" b="0" dirty="0"/>
              <a:t>-&gt; </a:t>
            </a:r>
            <a:r>
              <a:rPr lang="en-US" b="0" dirty="0" err="1"/>
              <a:t>Github</a:t>
            </a:r>
            <a:br>
              <a:rPr lang="en-US" b="0" dirty="0"/>
            </a:br>
            <a:r>
              <a:rPr lang="en-US" b="0" dirty="0"/>
              <a:t>-&gt; </a:t>
            </a:r>
            <a:r>
              <a:rPr lang="en-IN" b="0" dirty="0"/>
              <a:t>Google Drive</a:t>
            </a:r>
            <a:endParaRPr lang="en-US" b="0" dirty="0"/>
          </a:p>
        </p:txBody>
      </p:sp>
      <p:sp>
        <p:nvSpPr>
          <p:cNvPr id="3" name="TextBox 2">
            <a:extLst>
              <a:ext uri="{FF2B5EF4-FFF2-40B4-BE49-F238E27FC236}">
                <a16:creationId xmlns:a16="http://schemas.microsoft.com/office/drawing/2014/main" id="{7AA51D3F-9586-C85A-7931-C1E62571687C}"/>
              </a:ext>
            </a:extLst>
          </p:cNvPr>
          <p:cNvSpPr txBox="1"/>
          <p:nvPr/>
        </p:nvSpPr>
        <p:spPr>
          <a:xfrm>
            <a:off x="2213836" y="592932"/>
            <a:ext cx="4922043" cy="584775"/>
          </a:xfrm>
          <a:prstGeom prst="rect">
            <a:avLst/>
          </a:prstGeom>
          <a:noFill/>
        </p:spPr>
        <p:txBody>
          <a:bodyPr wrap="square" rtlCol="0">
            <a:spAutoFit/>
          </a:bodyPr>
          <a:lstStyle/>
          <a:p>
            <a:r>
              <a:rPr lang="en-US" sz="3200" b="1" dirty="0"/>
              <a:t>Tech Stack Used :-</a:t>
            </a:r>
            <a:endParaRPr lang="en-IN" sz="3200" b="1" dirty="0"/>
          </a:p>
        </p:txBody>
      </p:sp>
    </p:spTree>
    <p:extLst>
      <p:ext uri="{BB962C8B-B14F-4D97-AF65-F5344CB8AC3E}">
        <p14:creationId xmlns:p14="http://schemas.microsoft.com/office/powerpoint/2010/main" val="2367314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63645" y="188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Average Call Duration</a:t>
            </a:r>
            <a:endParaRPr lang="en-US"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251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770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Importing and Exploring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58994" y="1020756"/>
            <a:ext cx="9085006" cy="403187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created a new notebook and imported libraries and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pd.read_csv</a:t>
            </a:r>
            <a:r>
              <a:rPr lang="en-US" sz="1600" dirty="0">
                <a:solidFill>
                  <a:srgbClr val="00B050"/>
                </a:solidFill>
                <a:latin typeface="Abel" panose="02000506030000020004" pitchFamily="2" charset="0"/>
              </a:rPr>
              <a:t>(“car_data.csv")</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explored the dataset using the following programs.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To see the five rows from top and bottom I used head() and tail() respectively.</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application_data.head</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column function see the names of all the columns/variables.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application_data.columns</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the describe function obtained all descriptive stats for the numeric variables in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application_data.describe</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a:t>
            </a:r>
            <a:r>
              <a:rPr lang="en-US" sz="1600" dirty="0" err="1">
                <a:solidFill>
                  <a:schemeClr val="bg1"/>
                </a:solidFill>
                <a:latin typeface="Abel" panose="02000506030000020004" pitchFamily="2" charset="0"/>
              </a:rPr>
              <a:t>isnull</a:t>
            </a:r>
            <a:r>
              <a:rPr lang="en-US" sz="1600" dirty="0">
                <a:solidFill>
                  <a:schemeClr val="bg1"/>
                </a:solidFill>
                <a:latin typeface="Abel" panose="02000506030000020004" pitchFamily="2" charset="0"/>
              </a:rPr>
              <a:t>() method of pandas data frame calculated total null values in each variable.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car_data.isnull</a:t>
            </a:r>
            <a:r>
              <a:rPr lang="en-US" sz="1600" dirty="0">
                <a:solidFill>
                  <a:srgbClr val="00B050"/>
                </a:solidFill>
                <a:latin typeface="Abel" panose="02000506030000020004" pitchFamily="2" charset="0"/>
              </a:rPr>
              <a:t>().sum()</a:t>
            </a: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filled those null values with mean, median or mode. (According to 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HP'].mean())</a:t>
            </a: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Cylinders'].median())</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Type'].mode())</a:t>
            </a:r>
          </a:p>
        </p:txBody>
      </p:sp>
    </p:spTree>
    <p:extLst>
      <p:ext uri="{BB962C8B-B14F-4D97-AF65-F5344CB8AC3E}">
        <p14:creationId xmlns:p14="http://schemas.microsoft.com/office/powerpoint/2010/main" val="2223849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 name="Picture 5">
            <a:extLst>
              <a:ext uri="{FF2B5EF4-FFF2-40B4-BE49-F238E27FC236}">
                <a16:creationId xmlns:a16="http://schemas.microsoft.com/office/drawing/2014/main" id="{5AD960D9-172B-83F7-D39C-5BC7BDA77C52}"/>
              </a:ext>
            </a:extLst>
          </p:cNvPr>
          <p:cNvPicPr>
            <a:picLocks noChangeAspect="1"/>
          </p:cNvPicPr>
          <p:nvPr/>
        </p:nvPicPr>
        <p:blipFill rotWithShape="1">
          <a:blip r:embed="rId3"/>
          <a:srcRect l="7688" t="73018" r="521" b="-9048"/>
          <a:stretch/>
        </p:blipFill>
        <p:spPr>
          <a:xfrm>
            <a:off x="3109366" y="133164"/>
            <a:ext cx="5904817" cy="1518081"/>
          </a:xfrm>
          <a:prstGeom prst="rect">
            <a:avLst/>
          </a:prstGeom>
        </p:spPr>
      </p:pic>
      <p:pic>
        <p:nvPicPr>
          <p:cNvPr id="8" name="Picture 7">
            <a:extLst>
              <a:ext uri="{FF2B5EF4-FFF2-40B4-BE49-F238E27FC236}">
                <a16:creationId xmlns:a16="http://schemas.microsoft.com/office/drawing/2014/main" id="{E5AD2499-7036-866D-2F51-DCBD2877B375}"/>
              </a:ext>
            </a:extLst>
          </p:cNvPr>
          <p:cNvPicPr>
            <a:picLocks noChangeAspect="1"/>
          </p:cNvPicPr>
          <p:nvPr/>
        </p:nvPicPr>
        <p:blipFill rotWithShape="1">
          <a:blip r:embed="rId4"/>
          <a:srcRect l="7307" t="57476" r="51416"/>
          <a:stretch/>
        </p:blipFill>
        <p:spPr>
          <a:xfrm>
            <a:off x="364611" y="0"/>
            <a:ext cx="2409339" cy="2858611"/>
          </a:xfrm>
          <a:prstGeom prst="rect">
            <a:avLst/>
          </a:prstGeom>
        </p:spPr>
      </p:pic>
      <p:pic>
        <p:nvPicPr>
          <p:cNvPr id="9" name="Picture 8">
            <a:extLst>
              <a:ext uri="{FF2B5EF4-FFF2-40B4-BE49-F238E27FC236}">
                <a16:creationId xmlns:a16="http://schemas.microsoft.com/office/drawing/2014/main" id="{E40EBC82-AEBC-0960-2ED1-6FDDCCC32354}"/>
              </a:ext>
            </a:extLst>
          </p:cNvPr>
          <p:cNvPicPr>
            <a:picLocks noChangeAspect="1"/>
          </p:cNvPicPr>
          <p:nvPr/>
        </p:nvPicPr>
        <p:blipFill rotWithShape="1">
          <a:blip r:embed="rId5"/>
          <a:srcRect l="9401" t="35375" r="-179"/>
          <a:stretch/>
        </p:blipFill>
        <p:spPr>
          <a:xfrm>
            <a:off x="3186315" y="1428784"/>
            <a:ext cx="5696641" cy="3581551"/>
          </a:xfrm>
          <a:prstGeom prst="rect">
            <a:avLst/>
          </a:prstGeom>
        </p:spPr>
      </p:pic>
      <p:pic>
        <p:nvPicPr>
          <p:cNvPr id="10" name="Picture 9">
            <a:extLst>
              <a:ext uri="{FF2B5EF4-FFF2-40B4-BE49-F238E27FC236}">
                <a16:creationId xmlns:a16="http://schemas.microsoft.com/office/drawing/2014/main" id="{6FE60AEF-0C61-D2D6-DD54-96C496100CD3}"/>
              </a:ext>
            </a:extLst>
          </p:cNvPr>
          <p:cNvPicPr>
            <a:picLocks noChangeAspect="1"/>
          </p:cNvPicPr>
          <p:nvPr/>
        </p:nvPicPr>
        <p:blipFill rotWithShape="1">
          <a:blip r:embed="rId6"/>
          <a:srcRect l="18135"/>
          <a:stretch/>
        </p:blipFill>
        <p:spPr>
          <a:xfrm>
            <a:off x="364611" y="2956566"/>
            <a:ext cx="2409339" cy="2186934"/>
          </a:xfrm>
          <a:prstGeom prst="rect">
            <a:avLst/>
          </a:prstGeom>
        </p:spPr>
      </p:pic>
    </p:spTree>
    <p:extLst>
      <p:ext uri="{BB962C8B-B14F-4D97-AF65-F5344CB8AC3E}">
        <p14:creationId xmlns:p14="http://schemas.microsoft.com/office/powerpoint/2010/main" val="3978065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4029964"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Understanding the Dataset</a:t>
            </a:r>
            <a:endParaRPr lang="en-US" dirty="0"/>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Gain insights into various aspects of the automotive industry.</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8259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the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87630" y="1085070"/>
            <a:ext cx="8968740" cy="403187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Analyzing trends in the car features and pricing over time.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plt.figure</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figsize</a:t>
            </a:r>
            <a:r>
              <a:rPr lang="en-US" sz="1600" dirty="0">
                <a:solidFill>
                  <a:srgbClr val="00B050"/>
                </a:solidFill>
                <a:latin typeface="Abel" panose="02000506030000020004" pitchFamily="2" charset="0"/>
              </a:rPr>
              <a:t>=(12, 6))</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sns.lineplot</a:t>
            </a:r>
            <a:r>
              <a:rPr lang="en-US" sz="1600" dirty="0">
                <a:solidFill>
                  <a:srgbClr val="00B050"/>
                </a:solidFill>
                <a:latin typeface="Abel" panose="02000506030000020004" pitchFamily="2" charset="0"/>
              </a:rPr>
              <a:t>(x='Year', y='MSRP', data=</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plt.title</a:t>
            </a:r>
            <a:r>
              <a:rPr lang="en-US" sz="1600" dirty="0">
                <a:solidFill>
                  <a:srgbClr val="00B050"/>
                </a:solidFill>
                <a:latin typeface="Abel" panose="02000506030000020004" pitchFamily="2" charset="0"/>
              </a:rPr>
              <a:t>('Trends in Car Prices Over Time')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plt.xlabel</a:t>
            </a:r>
            <a:r>
              <a:rPr lang="en-US" sz="1600" dirty="0">
                <a:solidFill>
                  <a:srgbClr val="00B050"/>
                </a:solidFill>
                <a:latin typeface="Abel" panose="02000506030000020004" pitchFamily="2" charset="0"/>
              </a:rPr>
              <a:t>('Year')</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plt.ylabel</a:t>
            </a:r>
            <a:r>
              <a:rPr lang="en-US" sz="1600" dirty="0">
                <a:solidFill>
                  <a:srgbClr val="00B050"/>
                </a:solidFill>
                <a:latin typeface="Abel" panose="02000506030000020004" pitchFamily="2" charset="0"/>
              </a:rPr>
              <a:t>('MSRP (Price)')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plt.show</a:t>
            </a:r>
            <a:r>
              <a:rPr lang="en-US" sz="1600" dirty="0">
                <a:solidFill>
                  <a:srgbClr val="00B050"/>
                </a:solidFill>
                <a:latin typeface="Abel" panose="02000506030000020004" pitchFamily="2" charset="0"/>
              </a:rPr>
              <a:t>()</a:t>
            </a:r>
          </a:p>
          <a:p>
            <a:pPr>
              <a:buClrTx/>
            </a:pP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Compare fuel efficiency of different types of cars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plt.figure</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figsize</a:t>
            </a:r>
            <a:r>
              <a:rPr lang="en-US" sz="1600" dirty="0">
                <a:solidFill>
                  <a:srgbClr val="00B050"/>
                </a:solidFill>
                <a:latin typeface="Abel" panose="02000506030000020004" pitchFamily="2" charset="0"/>
              </a:rPr>
              <a:t>=(12, 6))</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sns.boxplot</a:t>
            </a:r>
            <a:r>
              <a:rPr lang="en-US" sz="1600" dirty="0">
                <a:solidFill>
                  <a:srgbClr val="00B050"/>
                </a:solidFill>
                <a:latin typeface="Abel" panose="02000506030000020004" pitchFamily="2" charset="0"/>
              </a:rPr>
              <a:t>(x='Engine Fuel Type', y='city mpg', data=</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plt.title</a:t>
            </a:r>
            <a:r>
              <a:rPr lang="en-US" sz="1600" dirty="0">
                <a:solidFill>
                  <a:srgbClr val="00B050"/>
                </a:solidFill>
                <a:latin typeface="Abel" panose="02000506030000020004" pitchFamily="2" charset="0"/>
              </a:rPr>
              <a:t>('Comparison of City MPG by Engine Fuel Type')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plt.xlabel</a:t>
            </a:r>
            <a:r>
              <a:rPr lang="en-US" sz="1600" dirty="0">
                <a:solidFill>
                  <a:srgbClr val="00B050"/>
                </a:solidFill>
                <a:latin typeface="Abel" panose="02000506030000020004" pitchFamily="2" charset="0"/>
              </a:rPr>
              <a:t>('Engine Fuel Type')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plt.ylabel</a:t>
            </a:r>
            <a:r>
              <a:rPr lang="en-US" sz="1600" dirty="0">
                <a:solidFill>
                  <a:srgbClr val="00B050"/>
                </a:solidFill>
                <a:latin typeface="Abel" panose="02000506030000020004" pitchFamily="2" charset="0"/>
              </a:rPr>
              <a:t>('City MPG')</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plt.xticks</a:t>
            </a:r>
            <a:r>
              <a:rPr lang="en-US" sz="1600" dirty="0">
                <a:solidFill>
                  <a:srgbClr val="00B050"/>
                </a:solidFill>
                <a:latin typeface="Abel" panose="02000506030000020004" pitchFamily="2" charset="0"/>
              </a:rPr>
              <a:t>(rotation=90)</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plt.show</a:t>
            </a:r>
            <a:r>
              <a:rPr lang="en-US" sz="1600" dirty="0">
                <a:solidFill>
                  <a:srgbClr val="00B050"/>
                </a:solidFill>
                <a:latin typeface="Abel" panose="02000506030000020004" pitchFamily="2" charset="0"/>
              </a:rPr>
              <a:t>()</a:t>
            </a:r>
          </a:p>
        </p:txBody>
      </p:sp>
    </p:spTree>
  </p:cSld>
  <p:clrMapOvr>
    <a:masterClrMapping/>
  </p:clrMapOvr>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2565</TotalTime>
  <Words>1270</Words>
  <Application>Microsoft Office PowerPoint</Application>
  <PresentationFormat>On-screen Show (16:9)</PresentationFormat>
  <Paragraphs>106</Paragraphs>
  <Slides>32</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Poppins</vt:lpstr>
      <vt:lpstr>Montserrat</vt:lpstr>
      <vt:lpstr>Roboto</vt:lpstr>
      <vt:lpstr>Wingdings</vt:lpstr>
      <vt:lpstr>Montserrat SemiBold</vt:lpstr>
      <vt:lpstr>Abadi</vt:lpstr>
      <vt:lpstr>Arial</vt:lpstr>
      <vt:lpstr>Montserrat ExtraBold</vt:lpstr>
      <vt:lpstr>Abel</vt:lpstr>
      <vt:lpstr>Montserrat Black</vt:lpstr>
      <vt:lpstr>Monthly Marketing Report by Slidesgo</vt:lpstr>
      <vt:lpstr> ABC Call Volume Trend</vt:lpstr>
      <vt:lpstr>Project Description!</vt:lpstr>
      <vt:lpstr>Table of Contents</vt:lpstr>
      <vt:lpstr>-&gt; Excel -&gt; PowerPoint -&gt; Github -&gt; Google Drive</vt:lpstr>
      <vt:lpstr>Average Call Duration</vt:lpstr>
      <vt:lpstr>Importing and Exploring Dataset</vt:lpstr>
      <vt:lpstr>PowerPoint Presentation</vt:lpstr>
      <vt:lpstr>Understanding the Dataset</vt:lpstr>
      <vt:lpstr>Understanding the Dataset</vt:lpstr>
      <vt:lpstr>PowerPoint Presentation</vt:lpstr>
      <vt:lpstr>PowerPoint Presentation</vt:lpstr>
      <vt:lpstr>PowerPoint Presentation</vt:lpstr>
      <vt:lpstr>Understanding the Dataset</vt:lpstr>
      <vt:lpstr>Analysis of Dataset</vt:lpstr>
      <vt:lpstr>How does the popularity of a car model vary across different market categories?</vt:lpstr>
      <vt:lpstr>PowerPoint Presentation</vt:lpstr>
      <vt:lpstr>What is the relationship between a car's engine power and its price?</vt:lpstr>
      <vt:lpstr>Which car features are most important in determining a car's price?</vt:lpstr>
      <vt:lpstr>How does the average price of a car vary across different manufacturers?</vt:lpstr>
      <vt:lpstr>PowerPoint Presentation</vt:lpstr>
      <vt:lpstr>What is the relationship between fuel efficiency and the number of cylinders in a car's engine?</vt:lpstr>
      <vt:lpstr>What is the relationship between fuel efficiency and the number of cylinders in a car's engine?</vt:lpstr>
      <vt:lpstr>Building the Dashboard</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Report</dc:title>
  <dc:creator>Yash Shinde</dc:creator>
  <cp:lastModifiedBy>Yash Shinde</cp:lastModifiedBy>
  <cp:revision>27</cp:revision>
  <dcterms:modified xsi:type="dcterms:W3CDTF">2023-09-17T16:58:34Z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2023-08-15T07:07:08Z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7f47eb0a-a82e-413a-8a7f-381c24857609</vt:lpwstr>
  </property>
  <property fmtid="{D5CDD505-2E9C-101B-9397-08002B2CF9AE}" pid="7" name="MSIP_Label_defa4170-0d19-0005-0004-bc88714345d2_ActionId">
    <vt:lpwstr>4f61ecbb-5557-4976-865f-b9cff230b11d</vt:lpwstr>
  </property>
  <property fmtid="{D5CDD505-2E9C-101B-9397-08002B2CF9AE}" pid="8" name="MSIP_Label_defa4170-0d19-0005-0004-bc88714345d2_ContentBits">
    <vt:lpwstr>0</vt:lpwstr>
  </property>
</Properties>
</file>